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78" r:id="rId2"/>
    <p:sldId id="369" r:id="rId3"/>
    <p:sldId id="368" r:id="rId4"/>
    <p:sldId id="379" r:id="rId5"/>
    <p:sldId id="380" r:id="rId6"/>
    <p:sldId id="370" r:id="rId7"/>
    <p:sldId id="376" r:id="rId8"/>
    <p:sldId id="382" r:id="rId9"/>
    <p:sldId id="377" r:id="rId10"/>
    <p:sldId id="373" r:id="rId11"/>
    <p:sldId id="374" r:id="rId12"/>
    <p:sldId id="375" r:id="rId13"/>
    <p:sldId id="364" r:id="rId14"/>
    <p:sldId id="337" r:id="rId15"/>
    <p:sldId id="338" r:id="rId16"/>
    <p:sldId id="339" r:id="rId17"/>
    <p:sldId id="340" r:id="rId18"/>
    <p:sldId id="363" r:id="rId19"/>
    <p:sldId id="341" r:id="rId20"/>
    <p:sldId id="383" r:id="rId21"/>
    <p:sldId id="384" r:id="rId22"/>
    <p:sldId id="309" r:id="rId23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7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90" autoAdjust="0"/>
  </p:normalViewPr>
  <p:slideViewPr>
    <p:cSldViewPr>
      <p:cViewPr>
        <p:scale>
          <a:sx n="60" d="100"/>
          <a:sy n="60" d="100"/>
        </p:scale>
        <p:origin x="-912" y="-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viewProps" Target="view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notesMaster" Target="notesMasters/notesMaster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tableStyles" Target="tableStyle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theme" Target="theme/theme1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CCB6F-EDF6-4103-A9C6-414149A02D78}" type="doc">
      <dgm:prSet loTypeId="urn:microsoft.com/office/officeart/2005/8/layout/cycle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9D15182-555C-49A9-8C8D-DE88C662E074}">
      <dgm:prSet phldrT="[Text]"/>
      <dgm:spPr/>
      <dgm:t>
        <a:bodyPr/>
        <a:lstStyle/>
        <a:p>
          <a:pPr algn="ctr"/>
          <a:r>
            <a:rPr lang="en-US" b="1" dirty="0"/>
            <a:t>Domestic</a:t>
          </a:r>
        </a:p>
        <a:p>
          <a:pPr algn="l"/>
          <a:r>
            <a:rPr lang="en-US" dirty="0"/>
            <a:t>12,845 MU (64%)</a:t>
          </a:r>
        </a:p>
        <a:p>
          <a:pPr algn="l"/>
          <a:r>
            <a:rPr lang="en-US" dirty="0"/>
            <a:t>4.09 </a:t>
          </a:r>
          <a:r>
            <a:rPr lang="en-US" dirty="0" err="1"/>
            <a:t>Mn</a:t>
          </a:r>
          <a:r>
            <a:rPr lang="en-US" dirty="0"/>
            <a:t> (83.5%)</a:t>
          </a:r>
        </a:p>
      </dgm:t>
    </dgm:pt>
    <dgm:pt modelId="{87B1007B-498F-4309-9B52-A8D6462EA6BB}" type="parTrans" cxnId="{14737A56-ED06-4C2B-ACDE-9D67BFAC17E1}">
      <dgm:prSet/>
      <dgm:spPr/>
      <dgm:t>
        <a:bodyPr/>
        <a:lstStyle/>
        <a:p>
          <a:endParaRPr lang="en-US"/>
        </a:p>
      </dgm:t>
    </dgm:pt>
    <dgm:pt modelId="{D2EE7379-8422-4AFB-9EC1-FADA47E6B507}" type="sibTrans" cxnId="{14737A56-ED06-4C2B-ACDE-9D67BFAC17E1}">
      <dgm:prSet/>
      <dgm:spPr/>
      <dgm:t>
        <a:bodyPr/>
        <a:lstStyle/>
        <a:p>
          <a:endParaRPr lang="en-US"/>
        </a:p>
      </dgm:t>
    </dgm:pt>
    <dgm:pt modelId="{360F1072-CCB9-49DB-BF7A-00D893653857}">
      <dgm:prSet phldrT="[Text]"/>
      <dgm:spPr/>
      <dgm:t>
        <a:bodyPr/>
        <a:lstStyle/>
        <a:p>
          <a:pPr algn="ctr"/>
          <a:r>
            <a:rPr lang="en-US" b="1" dirty="0"/>
            <a:t>Commercial</a:t>
          </a:r>
        </a:p>
        <a:p>
          <a:pPr algn="l"/>
          <a:r>
            <a:rPr lang="en-US" dirty="0"/>
            <a:t>4,923 MU (24.5%)</a:t>
          </a:r>
        </a:p>
        <a:p>
          <a:pPr algn="l"/>
          <a:r>
            <a:rPr lang="en-US" dirty="0"/>
            <a:t>0.77 </a:t>
          </a:r>
          <a:r>
            <a:rPr lang="en-US" dirty="0" err="1"/>
            <a:t>Mn</a:t>
          </a:r>
          <a:r>
            <a:rPr lang="en-US" dirty="0"/>
            <a:t> (15.7%)</a:t>
          </a:r>
        </a:p>
      </dgm:t>
    </dgm:pt>
    <dgm:pt modelId="{954FAFD8-880A-41CD-900B-85C8A7978666}" type="parTrans" cxnId="{6F03A26F-542A-4168-AC00-BB8CAB5CD013}">
      <dgm:prSet/>
      <dgm:spPr/>
      <dgm:t>
        <a:bodyPr/>
        <a:lstStyle/>
        <a:p>
          <a:endParaRPr lang="en-US"/>
        </a:p>
      </dgm:t>
    </dgm:pt>
    <dgm:pt modelId="{2E0BA6FF-942C-47A9-8DE0-17C130FE91A2}" type="sibTrans" cxnId="{6F03A26F-542A-4168-AC00-BB8CAB5CD013}">
      <dgm:prSet/>
      <dgm:spPr/>
      <dgm:t>
        <a:bodyPr/>
        <a:lstStyle/>
        <a:p>
          <a:endParaRPr lang="en-US"/>
        </a:p>
      </dgm:t>
    </dgm:pt>
    <dgm:pt modelId="{25CACBE3-E966-4D80-92C0-B1605287D6A2}">
      <dgm:prSet phldrT="[Text]"/>
      <dgm:spPr/>
      <dgm:t>
        <a:bodyPr/>
        <a:lstStyle/>
        <a:p>
          <a:pPr algn="ctr"/>
          <a:r>
            <a:rPr lang="en-US" b="1" dirty="0"/>
            <a:t>Industrial</a:t>
          </a:r>
        </a:p>
        <a:p>
          <a:pPr algn="l"/>
          <a:r>
            <a:rPr lang="en-US" dirty="0"/>
            <a:t>928 MU (4.5%)</a:t>
          </a:r>
        </a:p>
        <a:p>
          <a:pPr algn="l"/>
          <a:r>
            <a:rPr lang="en-US" dirty="0"/>
            <a:t>13 k (0.3%)</a:t>
          </a:r>
        </a:p>
      </dgm:t>
    </dgm:pt>
    <dgm:pt modelId="{BA6C59C2-1D98-43E0-9E2B-3B918CF7E36E}" type="parTrans" cxnId="{D5CE2BDB-8643-4550-9EFB-425215534F5D}">
      <dgm:prSet/>
      <dgm:spPr/>
      <dgm:t>
        <a:bodyPr/>
        <a:lstStyle/>
        <a:p>
          <a:endParaRPr lang="en-US"/>
        </a:p>
      </dgm:t>
    </dgm:pt>
    <dgm:pt modelId="{FE49076F-BC7C-4122-A813-BCC92235D7AD}" type="sibTrans" cxnId="{D5CE2BDB-8643-4550-9EFB-425215534F5D}">
      <dgm:prSet/>
      <dgm:spPr/>
      <dgm:t>
        <a:bodyPr/>
        <a:lstStyle/>
        <a:p>
          <a:endParaRPr lang="en-US"/>
        </a:p>
      </dgm:t>
    </dgm:pt>
    <dgm:pt modelId="{403F7423-7215-44AE-B0AE-A2788ACD3340}">
      <dgm:prSet phldrT="[Text]"/>
      <dgm:spPr/>
      <dgm:t>
        <a:bodyPr/>
        <a:lstStyle/>
        <a:p>
          <a:pPr algn="ctr"/>
          <a:r>
            <a:rPr lang="en-US" b="1" dirty="0"/>
            <a:t>Agricultural</a:t>
          </a:r>
        </a:p>
        <a:p>
          <a:pPr algn="l"/>
          <a:r>
            <a:rPr lang="en-US" dirty="0"/>
            <a:t>23.8 MU (0.1%)</a:t>
          </a:r>
        </a:p>
        <a:p>
          <a:pPr algn="l"/>
          <a:r>
            <a:rPr lang="en-US" dirty="0"/>
            <a:t>6.4 k (0.1%)</a:t>
          </a:r>
        </a:p>
      </dgm:t>
    </dgm:pt>
    <dgm:pt modelId="{7042EC3A-FED9-4E9A-AD2C-7E1BB5D2ECD8}" type="parTrans" cxnId="{07E86544-031E-49FE-9D12-7C6CCDBE5E2B}">
      <dgm:prSet/>
      <dgm:spPr/>
      <dgm:t>
        <a:bodyPr/>
        <a:lstStyle/>
        <a:p>
          <a:endParaRPr lang="en-US"/>
        </a:p>
      </dgm:t>
    </dgm:pt>
    <dgm:pt modelId="{CF1846B8-8A92-4A81-958D-20D7203BE53B}" type="sibTrans" cxnId="{07E86544-031E-49FE-9D12-7C6CCDBE5E2B}">
      <dgm:prSet/>
      <dgm:spPr/>
      <dgm:t>
        <a:bodyPr/>
        <a:lstStyle/>
        <a:p>
          <a:endParaRPr lang="en-US"/>
        </a:p>
      </dgm:t>
    </dgm:pt>
    <dgm:pt modelId="{7EF5F964-EFFE-4D0D-A28D-AFBA41AA6893}">
      <dgm:prSet phldrT="[Text]"/>
      <dgm:spPr/>
      <dgm:t>
        <a:bodyPr/>
        <a:lstStyle/>
        <a:p>
          <a:pPr algn="ctr"/>
          <a:r>
            <a:rPr lang="en-US" b="1" dirty="0">
              <a:solidFill>
                <a:srgbClr val="002060"/>
              </a:solidFill>
            </a:rPr>
            <a:t>Others</a:t>
          </a:r>
        </a:p>
        <a:p>
          <a:pPr algn="l"/>
          <a:r>
            <a:rPr lang="en-US" dirty="0">
              <a:solidFill>
                <a:srgbClr val="002060"/>
              </a:solidFill>
            </a:rPr>
            <a:t>1,388 MU (6.9%)</a:t>
          </a:r>
        </a:p>
        <a:p>
          <a:pPr algn="l"/>
          <a:r>
            <a:rPr lang="en-US" dirty="0">
              <a:solidFill>
                <a:srgbClr val="002060"/>
              </a:solidFill>
            </a:rPr>
            <a:t>19.9 k (0.4%)</a:t>
          </a:r>
        </a:p>
      </dgm:t>
    </dgm:pt>
    <dgm:pt modelId="{9F171FD2-548E-4BD1-9C45-804B51D31EC0}" type="parTrans" cxnId="{67A2B677-0E6B-464A-A5BB-83415B0D7F73}">
      <dgm:prSet/>
      <dgm:spPr/>
      <dgm:t>
        <a:bodyPr/>
        <a:lstStyle/>
        <a:p>
          <a:endParaRPr lang="en-US"/>
        </a:p>
      </dgm:t>
    </dgm:pt>
    <dgm:pt modelId="{7509E108-4775-4CBE-BBB4-B4B718AB7ABA}" type="sibTrans" cxnId="{67A2B677-0E6B-464A-A5BB-83415B0D7F73}">
      <dgm:prSet/>
      <dgm:spPr/>
      <dgm:t>
        <a:bodyPr/>
        <a:lstStyle/>
        <a:p>
          <a:endParaRPr lang="en-US"/>
        </a:p>
      </dgm:t>
    </dgm:pt>
    <dgm:pt modelId="{67BA7994-E689-4AA9-A5D8-C882ACC8DF4A}" type="pres">
      <dgm:prSet presAssocID="{3F8CCB6F-EDF6-4103-A9C6-414149A02D78}" presName="cycle" presStyleCnt="0">
        <dgm:presLayoutVars>
          <dgm:dir/>
          <dgm:resizeHandles val="exact"/>
        </dgm:presLayoutVars>
      </dgm:prSet>
      <dgm:spPr/>
    </dgm:pt>
    <dgm:pt modelId="{9D3FA613-C1A8-4221-9D0A-A2F79304060F}" type="pres">
      <dgm:prSet presAssocID="{B9D15182-555C-49A9-8C8D-DE88C662E074}" presName="node" presStyleLbl="node1" presStyleIdx="0" presStyleCnt="5" custScaleX="96797">
        <dgm:presLayoutVars>
          <dgm:bulletEnabled val="1"/>
        </dgm:presLayoutVars>
      </dgm:prSet>
      <dgm:spPr/>
    </dgm:pt>
    <dgm:pt modelId="{AEE8679D-F287-46B3-90BD-9BBA77BB6D3E}" type="pres">
      <dgm:prSet presAssocID="{B9D15182-555C-49A9-8C8D-DE88C662E074}" presName="spNode" presStyleCnt="0"/>
      <dgm:spPr/>
    </dgm:pt>
    <dgm:pt modelId="{2A93D3F9-12FD-4B2E-BB41-930B5BC3CD2E}" type="pres">
      <dgm:prSet presAssocID="{D2EE7379-8422-4AFB-9EC1-FADA47E6B507}" presName="sibTrans" presStyleLbl="sibTrans1D1" presStyleIdx="0" presStyleCnt="5"/>
      <dgm:spPr/>
    </dgm:pt>
    <dgm:pt modelId="{736611D6-3623-4B1C-B11B-2FE58E94B637}" type="pres">
      <dgm:prSet presAssocID="{360F1072-CCB9-49DB-BF7A-00D893653857}" presName="node" presStyleLbl="node1" presStyleIdx="1" presStyleCnt="5" custScaleX="96254">
        <dgm:presLayoutVars>
          <dgm:bulletEnabled val="1"/>
        </dgm:presLayoutVars>
      </dgm:prSet>
      <dgm:spPr/>
    </dgm:pt>
    <dgm:pt modelId="{B4E58E20-113B-4D58-9CAE-720E5EFE59F0}" type="pres">
      <dgm:prSet presAssocID="{360F1072-CCB9-49DB-BF7A-00D893653857}" presName="spNode" presStyleCnt="0"/>
      <dgm:spPr/>
    </dgm:pt>
    <dgm:pt modelId="{F229C757-8B0E-4165-94B0-2BD855DA2083}" type="pres">
      <dgm:prSet presAssocID="{2E0BA6FF-942C-47A9-8DE0-17C130FE91A2}" presName="sibTrans" presStyleLbl="sibTrans1D1" presStyleIdx="1" presStyleCnt="5"/>
      <dgm:spPr/>
    </dgm:pt>
    <dgm:pt modelId="{EF79321A-95A3-47B6-8731-AAEC01EF4EAA}" type="pres">
      <dgm:prSet presAssocID="{25CACBE3-E966-4D80-92C0-B1605287D6A2}" presName="node" presStyleLbl="node1" presStyleIdx="2" presStyleCnt="5" custScaleX="96121">
        <dgm:presLayoutVars>
          <dgm:bulletEnabled val="1"/>
        </dgm:presLayoutVars>
      </dgm:prSet>
      <dgm:spPr/>
    </dgm:pt>
    <dgm:pt modelId="{1A3E4822-1DAC-40D9-B3FE-638E1CB17096}" type="pres">
      <dgm:prSet presAssocID="{25CACBE3-E966-4D80-92C0-B1605287D6A2}" presName="spNode" presStyleCnt="0"/>
      <dgm:spPr/>
    </dgm:pt>
    <dgm:pt modelId="{240A0BD8-EDEA-4F37-B03C-A5E8BB98D200}" type="pres">
      <dgm:prSet presAssocID="{FE49076F-BC7C-4122-A813-BCC92235D7AD}" presName="sibTrans" presStyleLbl="sibTrans1D1" presStyleIdx="2" presStyleCnt="5"/>
      <dgm:spPr/>
    </dgm:pt>
    <dgm:pt modelId="{596C6D63-C9D2-4AF1-BC2A-3CDCD39BB412}" type="pres">
      <dgm:prSet presAssocID="{403F7423-7215-44AE-B0AE-A2788ACD3340}" presName="node" presStyleLbl="node1" presStyleIdx="3" presStyleCnt="5" custScaleX="120095">
        <dgm:presLayoutVars>
          <dgm:bulletEnabled val="1"/>
        </dgm:presLayoutVars>
      </dgm:prSet>
      <dgm:spPr/>
    </dgm:pt>
    <dgm:pt modelId="{45843DF2-5041-42D1-8CE4-AB05DC32339C}" type="pres">
      <dgm:prSet presAssocID="{403F7423-7215-44AE-B0AE-A2788ACD3340}" presName="spNode" presStyleCnt="0"/>
      <dgm:spPr/>
    </dgm:pt>
    <dgm:pt modelId="{6537D3EA-A2B4-403A-ABC3-0D0D39A5B53E}" type="pres">
      <dgm:prSet presAssocID="{CF1846B8-8A92-4A81-958D-20D7203BE53B}" presName="sibTrans" presStyleLbl="sibTrans1D1" presStyleIdx="3" presStyleCnt="5"/>
      <dgm:spPr/>
    </dgm:pt>
    <dgm:pt modelId="{24F52455-7BC0-47D2-A048-42063A708A22}" type="pres">
      <dgm:prSet presAssocID="{7EF5F964-EFFE-4D0D-A28D-AFBA41AA6893}" presName="node" presStyleLbl="node1" presStyleIdx="4" presStyleCnt="5" custScaleX="91972">
        <dgm:presLayoutVars>
          <dgm:bulletEnabled val="1"/>
        </dgm:presLayoutVars>
      </dgm:prSet>
      <dgm:spPr/>
    </dgm:pt>
    <dgm:pt modelId="{074422AD-AEA0-4189-88F2-E69CC10EBC01}" type="pres">
      <dgm:prSet presAssocID="{7EF5F964-EFFE-4D0D-A28D-AFBA41AA6893}" presName="spNode" presStyleCnt="0"/>
      <dgm:spPr/>
    </dgm:pt>
    <dgm:pt modelId="{D6764914-4C06-4395-B9FE-5213C1668745}" type="pres">
      <dgm:prSet presAssocID="{7509E108-4775-4CBE-BBB4-B4B718AB7ABA}" presName="sibTrans" presStyleLbl="sibTrans1D1" presStyleIdx="4" presStyleCnt="5"/>
      <dgm:spPr/>
    </dgm:pt>
  </dgm:ptLst>
  <dgm:cxnLst>
    <dgm:cxn modelId="{1D7C3301-F449-4566-A87F-51D23667D2AF}" type="presOf" srcId="{360F1072-CCB9-49DB-BF7A-00D893653857}" destId="{736611D6-3623-4B1C-B11B-2FE58E94B637}" srcOrd="0" destOrd="0" presId="urn:microsoft.com/office/officeart/2005/8/layout/cycle6"/>
    <dgm:cxn modelId="{2739B60D-C5A1-473A-88AF-25B5EB314E93}" type="presOf" srcId="{403F7423-7215-44AE-B0AE-A2788ACD3340}" destId="{596C6D63-C9D2-4AF1-BC2A-3CDCD39BB412}" srcOrd="0" destOrd="0" presId="urn:microsoft.com/office/officeart/2005/8/layout/cycle6"/>
    <dgm:cxn modelId="{47747815-E5D8-4428-8735-855D376DA179}" type="presOf" srcId="{CF1846B8-8A92-4A81-958D-20D7203BE53B}" destId="{6537D3EA-A2B4-403A-ABC3-0D0D39A5B53E}" srcOrd="0" destOrd="0" presId="urn:microsoft.com/office/officeart/2005/8/layout/cycle6"/>
    <dgm:cxn modelId="{07E86544-031E-49FE-9D12-7C6CCDBE5E2B}" srcId="{3F8CCB6F-EDF6-4103-A9C6-414149A02D78}" destId="{403F7423-7215-44AE-B0AE-A2788ACD3340}" srcOrd="3" destOrd="0" parTransId="{7042EC3A-FED9-4E9A-AD2C-7E1BB5D2ECD8}" sibTransId="{CF1846B8-8A92-4A81-958D-20D7203BE53B}"/>
    <dgm:cxn modelId="{BA9F5D65-C13A-4137-BA12-81135AD00D32}" type="presOf" srcId="{2E0BA6FF-942C-47A9-8DE0-17C130FE91A2}" destId="{F229C757-8B0E-4165-94B0-2BD855DA2083}" srcOrd="0" destOrd="0" presId="urn:microsoft.com/office/officeart/2005/8/layout/cycle6"/>
    <dgm:cxn modelId="{81B4B74C-F689-4914-9D0F-A61B77A19701}" type="presOf" srcId="{7EF5F964-EFFE-4D0D-A28D-AFBA41AA6893}" destId="{24F52455-7BC0-47D2-A048-42063A708A22}" srcOrd="0" destOrd="0" presId="urn:microsoft.com/office/officeart/2005/8/layout/cycle6"/>
    <dgm:cxn modelId="{6F03A26F-542A-4168-AC00-BB8CAB5CD013}" srcId="{3F8CCB6F-EDF6-4103-A9C6-414149A02D78}" destId="{360F1072-CCB9-49DB-BF7A-00D893653857}" srcOrd="1" destOrd="0" parTransId="{954FAFD8-880A-41CD-900B-85C8A7978666}" sibTransId="{2E0BA6FF-942C-47A9-8DE0-17C130FE91A2}"/>
    <dgm:cxn modelId="{14737A56-ED06-4C2B-ACDE-9D67BFAC17E1}" srcId="{3F8CCB6F-EDF6-4103-A9C6-414149A02D78}" destId="{B9D15182-555C-49A9-8C8D-DE88C662E074}" srcOrd="0" destOrd="0" parTransId="{87B1007B-498F-4309-9B52-A8D6462EA6BB}" sibTransId="{D2EE7379-8422-4AFB-9EC1-FADA47E6B507}"/>
    <dgm:cxn modelId="{67A2B677-0E6B-464A-A5BB-83415B0D7F73}" srcId="{3F8CCB6F-EDF6-4103-A9C6-414149A02D78}" destId="{7EF5F964-EFFE-4D0D-A28D-AFBA41AA6893}" srcOrd="4" destOrd="0" parTransId="{9F171FD2-548E-4BD1-9C45-804B51D31EC0}" sibTransId="{7509E108-4775-4CBE-BBB4-B4B718AB7ABA}"/>
    <dgm:cxn modelId="{A9CDAC59-9C5E-476F-BC7C-4B48711C7BDD}" type="presOf" srcId="{FE49076F-BC7C-4122-A813-BCC92235D7AD}" destId="{240A0BD8-EDEA-4F37-B03C-A5E8BB98D200}" srcOrd="0" destOrd="0" presId="urn:microsoft.com/office/officeart/2005/8/layout/cycle6"/>
    <dgm:cxn modelId="{5BD44683-581E-473E-9509-267F009221DA}" type="presOf" srcId="{7509E108-4775-4CBE-BBB4-B4B718AB7ABA}" destId="{D6764914-4C06-4395-B9FE-5213C1668745}" srcOrd="0" destOrd="0" presId="urn:microsoft.com/office/officeart/2005/8/layout/cycle6"/>
    <dgm:cxn modelId="{703D1D89-16A4-4419-BFC3-63441C55A89F}" type="presOf" srcId="{25CACBE3-E966-4D80-92C0-B1605287D6A2}" destId="{EF79321A-95A3-47B6-8731-AAEC01EF4EAA}" srcOrd="0" destOrd="0" presId="urn:microsoft.com/office/officeart/2005/8/layout/cycle6"/>
    <dgm:cxn modelId="{42F6A88F-262E-4A9B-B7B1-18CD9579B4B5}" type="presOf" srcId="{B9D15182-555C-49A9-8C8D-DE88C662E074}" destId="{9D3FA613-C1A8-4221-9D0A-A2F79304060F}" srcOrd="0" destOrd="0" presId="urn:microsoft.com/office/officeart/2005/8/layout/cycle6"/>
    <dgm:cxn modelId="{891FB69F-FFCB-4C0B-9E61-F785F27C24FD}" type="presOf" srcId="{3F8CCB6F-EDF6-4103-A9C6-414149A02D78}" destId="{67BA7994-E689-4AA9-A5D8-C882ACC8DF4A}" srcOrd="0" destOrd="0" presId="urn:microsoft.com/office/officeart/2005/8/layout/cycle6"/>
    <dgm:cxn modelId="{481259D2-4365-45C1-B9E1-ACAEF5685065}" type="presOf" srcId="{D2EE7379-8422-4AFB-9EC1-FADA47E6B507}" destId="{2A93D3F9-12FD-4B2E-BB41-930B5BC3CD2E}" srcOrd="0" destOrd="0" presId="urn:microsoft.com/office/officeart/2005/8/layout/cycle6"/>
    <dgm:cxn modelId="{D5CE2BDB-8643-4550-9EFB-425215534F5D}" srcId="{3F8CCB6F-EDF6-4103-A9C6-414149A02D78}" destId="{25CACBE3-E966-4D80-92C0-B1605287D6A2}" srcOrd="2" destOrd="0" parTransId="{BA6C59C2-1D98-43E0-9E2B-3B918CF7E36E}" sibTransId="{FE49076F-BC7C-4122-A813-BCC92235D7AD}"/>
    <dgm:cxn modelId="{B46109DB-CF70-4FEF-8F0C-F24F08C913F9}" type="presParOf" srcId="{67BA7994-E689-4AA9-A5D8-C882ACC8DF4A}" destId="{9D3FA613-C1A8-4221-9D0A-A2F79304060F}" srcOrd="0" destOrd="0" presId="urn:microsoft.com/office/officeart/2005/8/layout/cycle6"/>
    <dgm:cxn modelId="{6372E0D8-C3E7-4979-A1CC-0D79B3A39EE6}" type="presParOf" srcId="{67BA7994-E689-4AA9-A5D8-C882ACC8DF4A}" destId="{AEE8679D-F287-46B3-90BD-9BBA77BB6D3E}" srcOrd="1" destOrd="0" presId="urn:microsoft.com/office/officeart/2005/8/layout/cycle6"/>
    <dgm:cxn modelId="{99D5BB86-F5B0-4C12-8B0A-4C6FBAD9486A}" type="presParOf" srcId="{67BA7994-E689-4AA9-A5D8-C882ACC8DF4A}" destId="{2A93D3F9-12FD-4B2E-BB41-930B5BC3CD2E}" srcOrd="2" destOrd="0" presId="urn:microsoft.com/office/officeart/2005/8/layout/cycle6"/>
    <dgm:cxn modelId="{E4026423-EB49-44A8-AACA-25C0FA5E2999}" type="presParOf" srcId="{67BA7994-E689-4AA9-A5D8-C882ACC8DF4A}" destId="{736611D6-3623-4B1C-B11B-2FE58E94B637}" srcOrd="3" destOrd="0" presId="urn:microsoft.com/office/officeart/2005/8/layout/cycle6"/>
    <dgm:cxn modelId="{AF2763D7-2BAC-452F-8FD9-61FEE7D5CF71}" type="presParOf" srcId="{67BA7994-E689-4AA9-A5D8-C882ACC8DF4A}" destId="{B4E58E20-113B-4D58-9CAE-720E5EFE59F0}" srcOrd="4" destOrd="0" presId="urn:microsoft.com/office/officeart/2005/8/layout/cycle6"/>
    <dgm:cxn modelId="{268B10BA-82B2-44BD-BACB-A9E2CB879B0A}" type="presParOf" srcId="{67BA7994-E689-4AA9-A5D8-C882ACC8DF4A}" destId="{F229C757-8B0E-4165-94B0-2BD855DA2083}" srcOrd="5" destOrd="0" presId="urn:microsoft.com/office/officeart/2005/8/layout/cycle6"/>
    <dgm:cxn modelId="{C3A5B801-3577-41B4-A8C2-F27DF65A532E}" type="presParOf" srcId="{67BA7994-E689-4AA9-A5D8-C882ACC8DF4A}" destId="{EF79321A-95A3-47B6-8731-AAEC01EF4EAA}" srcOrd="6" destOrd="0" presId="urn:microsoft.com/office/officeart/2005/8/layout/cycle6"/>
    <dgm:cxn modelId="{5FFAE020-E510-4663-AB20-10C9F056A8F2}" type="presParOf" srcId="{67BA7994-E689-4AA9-A5D8-C882ACC8DF4A}" destId="{1A3E4822-1DAC-40D9-B3FE-638E1CB17096}" srcOrd="7" destOrd="0" presId="urn:microsoft.com/office/officeart/2005/8/layout/cycle6"/>
    <dgm:cxn modelId="{DC9C51D8-C93F-431F-BA61-DBD9ECE93B21}" type="presParOf" srcId="{67BA7994-E689-4AA9-A5D8-C882ACC8DF4A}" destId="{240A0BD8-EDEA-4F37-B03C-A5E8BB98D200}" srcOrd="8" destOrd="0" presId="urn:microsoft.com/office/officeart/2005/8/layout/cycle6"/>
    <dgm:cxn modelId="{8B8BAB4B-42D9-45CA-A9CE-830DF68456B4}" type="presParOf" srcId="{67BA7994-E689-4AA9-A5D8-C882ACC8DF4A}" destId="{596C6D63-C9D2-4AF1-BC2A-3CDCD39BB412}" srcOrd="9" destOrd="0" presId="urn:microsoft.com/office/officeart/2005/8/layout/cycle6"/>
    <dgm:cxn modelId="{2473F323-1229-46A1-B98E-FF4DB83C392B}" type="presParOf" srcId="{67BA7994-E689-4AA9-A5D8-C882ACC8DF4A}" destId="{45843DF2-5041-42D1-8CE4-AB05DC32339C}" srcOrd="10" destOrd="0" presId="urn:microsoft.com/office/officeart/2005/8/layout/cycle6"/>
    <dgm:cxn modelId="{6DC9BF7B-44EE-4311-8FDC-979B1E4F45F7}" type="presParOf" srcId="{67BA7994-E689-4AA9-A5D8-C882ACC8DF4A}" destId="{6537D3EA-A2B4-403A-ABC3-0D0D39A5B53E}" srcOrd="11" destOrd="0" presId="urn:microsoft.com/office/officeart/2005/8/layout/cycle6"/>
    <dgm:cxn modelId="{6CCC1928-4D0C-4940-9990-B3F0CC0F68EB}" type="presParOf" srcId="{67BA7994-E689-4AA9-A5D8-C882ACC8DF4A}" destId="{24F52455-7BC0-47D2-A048-42063A708A22}" srcOrd="12" destOrd="0" presId="urn:microsoft.com/office/officeart/2005/8/layout/cycle6"/>
    <dgm:cxn modelId="{38DD3327-F952-4B91-AD2F-88CDC8B6C72F}" type="presParOf" srcId="{67BA7994-E689-4AA9-A5D8-C882ACC8DF4A}" destId="{074422AD-AEA0-4189-88F2-E69CC10EBC01}" srcOrd="13" destOrd="0" presId="urn:microsoft.com/office/officeart/2005/8/layout/cycle6"/>
    <dgm:cxn modelId="{3042BD3C-569D-4FB3-8B85-A7FCE4C8AA26}" type="presParOf" srcId="{67BA7994-E689-4AA9-A5D8-C882ACC8DF4A}" destId="{D6764914-4C06-4395-B9FE-5213C1668745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DC6268-B7BF-44FB-91B1-07729C12745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1A5514-5249-4DBC-9831-64B4497CC3B3}">
      <dgm:prSet phldrT="[Text]" custT="1"/>
      <dgm:spPr/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Transparent Billing and Information Dissemination</a:t>
          </a:r>
        </a:p>
      </dgm:t>
    </dgm:pt>
    <dgm:pt modelId="{B6B3D2B8-E35D-42B2-8EC3-9571D17E083B}" type="parTrans" cxnId="{5E1CDF48-7423-4ED9-B9C9-EBAE7CFB5C17}">
      <dgm:prSet/>
      <dgm:spPr/>
      <dgm:t>
        <a:bodyPr/>
        <a:lstStyle/>
        <a:p>
          <a:endParaRPr lang="en-US"/>
        </a:p>
      </dgm:t>
    </dgm:pt>
    <dgm:pt modelId="{4FBE0F87-1523-4C44-B3BD-3061946BC92F}" type="sibTrans" cxnId="{5E1CDF48-7423-4ED9-B9C9-EBAE7CFB5C17}">
      <dgm:prSet/>
      <dgm:spPr/>
      <dgm:t>
        <a:bodyPr/>
        <a:lstStyle/>
        <a:p>
          <a:endParaRPr lang="en-US"/>
        </a:p>
      </dgm:t>
    </dgm:pt>
    <dgm:pt modelId="{FFFE0F7B-BB48-479D-AE89-4BF4F3631967}">
      <dgm:prSet phldrT="[Text]" custT="1"/>
      <dgm:spPr/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Energy Usage Information</a:t>
          </a:r>
        </a:p>
      </dgm:t>
    </dgm:pt>
    <dgm:pt modelId="{D30398D6-25FB-42AB-B465-33043A8FFF1A}" type="parTrans" cxnId="{3C525886-7D9E-486D-88B5-A075005983C6}">
      <dgm:prSet/>
      <dgm:spPr/>
      <dgm:t>
        <a:bodyPr/>
        <a:lstStyle/>
        <a:p>
          <a:endParaRPr lang="en-US"/>
        </a:p>
      </dgm:t>
    </dgm:pt>
    <dgm:pt modelId="{1957FB29-A7C7-4FE2-A4A3-2CFF2DF386E7}" type="sibTrans" cxnId="{3C525886-7D9E-486D-88B5-A075005983C6}">
      <dgm:prSet/>
      <dgm:spPr/>
      <dgm:t>
        <a:bodyPr/>
        <a:lstStyle/>
        <a:p>
          <a:endParaRPr lang="en-US"/>
        </a:p>
      </dgm:t>
    </dgm:pt>
    <dgm:pt modelId="{2973BEEE-6834-4ED1-87C3-602D16606F96}">
      <dgm:prSet phldrT="[Text]" custT="1"/>
      <dgm:spPr/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Education and Awareness</a:t>
          </a:r>
        </a:p>
      </dgm:t>
    </dgm:pt>
    <dgm:pt modelId="{A29D304A-C93A-4607-A58E-7B7B3CD24920}" type="parTrans" cxnId="{DECF0C6F-80F4-49B9-BB0A-C00CB914D117}">
      <dgm:prSet/>
      <dgm:spPr/>
      <dgm:t>
        <a:bodyPr/>
        <a:lstStyle/>
        <a:p>
          <a:endParaRPr lang="en-US"/>
        </a:p>
      </dgm:t>
    </dgm:pt>
    <dgm:pt modelId="{0F8B2316-422C-41B5-9989-AFA9FA581B76}" type="sibTrans" cxnId="{DECF0C6F-80F4-49B9-BB0A-C00CB914D117}">
      <dgm:prSet/>
      <dgm:spPr/>
      <dgm:t>
        <a:bodyPr/>
        <a:lstStyle/>
        <a:p>
          <a:endParaRPr lang="en-US"/>
        </a:p>
      </dgm:t>
    </dgm:pt>
    <dgm:pt modelId="{88011757-68A7-4D1C-9230-7A43AD497BFB}">
      <dgm:prSet phldrT="[Text]" custT="1"/>
      <dgm:spPr/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Feedback and Surveys</a:t>
          </a:r>
        </a:p>
      </dgm:t>
    </dgm:pt>
    <dgm:pt modelId="{1303A02D-BE55-4179-BC1D-7E21D92C7564}" type="parTrans" cxnId="{7AFE3C32-7C54-4513-97EB-38406C5C33AA}">
      <dgm:prSet/>
      <dgm:spPr/>
      <dgm:t>
        <a:bodyPr/>
        <a:lstStyle/>
        <a:p>
          <a:endParaRPr lang="en-US"/>
        </a:p>
      </dgm:t>
    </dgm:pt>
    <dgm:pt modelId="{A1D0AA75-E14E-4D06-B891-EBCA9C9798CB}" type="sibTrans" cxnId="{7AFE3C32-7C54-4513-97EB-38406C5C33AA}">
      <dgm:prSet/>
      <dgm:spPr/>
      <dgm:t>
        <a:bodyPr/>
        <a:lstStyle/>
        <a:p>
          <a:endParaRPr lang="en-US"/>
        </a:p>
      </dgm:t>
    </dgm:pt>
    <dgm:pt modelId="{CAFB98E4-2358-4A02-91A2-083F1B8BD84D}">
      <dgm:prSet phldrT="[Text]" custT="1"/>
      <dgm:spPr/>
      <dgm:t>
        <a:bodyPr/>
        <a:lstStyle/>
        <a:p>
          <a:pPr algn="l"/>
          <a:r>
            <a:rPr lang="en-US" sz="2000" dirty="0">
              <a:solidFill>
                <a:schemeClr val="tx1"/>
              </a:solidFill>
            </a:rPr>
            <a:t>Digital Platforms</a:t>
          </a:r>
        </a:p>
      </dgm:t>
    </dgm:pt>
    <dgm:pt modelId="{BF28307A-71D4-4AC4-BE71-89870ADC8C57}" type="parTrans" cxnId="{AFAA4CB1-4116-431D-BA33-DF18137A2127}">
      <dgm:prSet/>
      <dgm:spPr/>
      <dgm:t>
        <a:bodyPr/>
        <a:lstStyle/>
        <a:p>
          <a:endParaRPr lang="en-US"/>
        </a:p>
      </dgm:t>
    </dgm:pt>
    <dgm:pt modelId="{B7500CEE-7218-4C0B-AADC-E738EB97B6E1}" type="sibTrans" cxnId="{AFAA4CB1-4116-431D-BA33-DF18137A2127}">
      <dgm:prSet/>
      <dgm:spPr/>
      <dgm:t>
        <a:bodyPr/>
        <a:lstStyle/>
        <a:p>
          <a:endParaRPr lang="en-US"/>
        </a:p>
      </dgm:t>
    </dgm:pt>
    <dgm:pt modelId="{C0C67511-035B-4273-92B6-937962AEFFD4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/>
            <a:t>Clear &amp; easily understandable electricity bill, outlining usage and charges.</a:t>
          </a:r>
        </a:p>
      </dgm:t>
    </dgm:pt>
    <dgm:pt modelId="{2C569166-3578-4A58-A610-B5F96196C46C}" type="parTrans" cxnId="{88A0D23B-B1B6-4C3C-8A3C-F7BE3BC56710}">
      <dgm:prSet/>
      <dgm:spPr/>
      <dgm:t>
        <a:bodyPr/>
        <a:lstStyle/>
        <a:p>
          <a:endParaRPr lang="en-US"/>
        </a:p>
      </dgm:t>
    </dgm:pt>
    <dgm:pt modelId="{F8B647AF-2A87-4C5D-BC0C-166C0D5E35AD}" type="sibTrans" cxnId="{88A0D23B-B1B6-4C3C-8A3C-F7BE3BC56710}">
      <dgm:prSet/>
      <dgm:spPr/>
      <dgm:t>
        <a:bodyPr/>
        <a:lstStyle/>
        <a:p>
          <a:endParaRPr lang="en-US"/>
        </a:p>
      </dgm:t>
    </dgm:pt>
    <dgm:pt modelId="{6F9500B7-53BD-4246-BCDE-3A744081DFD1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/>
            <a:t>Share information about tariff structures, billing cycles changes in advance.</a:t>
          </a:r>
        </a:p>
      </dgm:t>
    </dgm:pt>
    <dgm:pt modelId="{ED37CA99-8A16-4BD8-9FE5-71187F9FF1A7}" type="parTrans" cxnId="{CFE3E00D-D614-40D8-BF04-CBDD69EF6A12}">
      <dgm:prSet/>
      <dgm:spPr/>
      <dgm:t>
        <a:bodyPr/>
        <a:lstStyle/>
        <a:p>
          <a:endParaRPr lang="en-US"/>
        </a:p>
      </dgm:t>
    </dgm:pt>
    <dgm:pt modelId="{DBA6EAEE-8879-49EE-A550-F2BC36AFDBEF}" type="sibTrans" cxnId="{CFE3E00D-D614-40D8-BF04-CBDD69EF6A12}">
      <dgm:prSet/>
      <dgm:spPr/>
      <dgm:t>
        <a:bodyPr/>
        <a:lstStyle/>
        <a:p>
          <a:endParaRPr lang="en-US"/>
        </a:p>
      </dgm:t>
    </dgm:pt>
    <dgm:pt modelId="{E3A5E807-5A1A-49C3-9412-6CB803C247F5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/>
            <a:t>Offer online platforms for consumers to access billing history and usage patterns.</a:t>
          </a:r>
        </a:p>
      </dgm:t>
    </dgm:pt>
    <dgm:pt modelId="{B76DDA4A-30FB-49C4-A16E-392285A711C7}" type="parTrans" cxnId="{71D44FF9-9199-4541-A197-18AAFDC07112}">
      <dgm:prSet/>
      <dgm:spPr/>
      <dgm:t>
        <a:bodyPr/>
        <a:lstStyle/>
        <a:p>
          <a:endParaRPr lang="en-US"/>
        </a:p>
      </dgm:t>
    </dgm:pt>
    <dgm:pt modelId="{F6FEF362-5BFF-4AE2-82BC-8562E51D4717}" type="sibTrans" cxnId="{71D44FF9-9199-4541-A197-18AAFDC07112}">
      <dgm:prSet/>
      <dgm:spPr/>
      <dgm:t>
        <a:bodyPr/>
        <a:lstStyle/>
        <a:p>
          <a:endParaRPr lang="en-US"/>
        </a:p>
      </dgm:t>
    </dgm:pt>
    <dgm:pt modelId="{5752B82D-EFC6-4264-8FE9-03247082681A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/>
            <a:t>Implement smart metering to enable consumers to monitor real-time energy consumption.</a:t>
          </a:r>
        </a:p>
      </dgm:t>
    </dgm:pt>
    <dgm:pt modelId="{2E9D06B3-107F-453E-88AB-F51E41276AC0}" type="parTrans" cxnId="{5C4745D1-42A8-411B-A5E7-9A60FD3B8F4B}">
      <dgm:prSet/>
      <dgm:spPr/>
      <dgm:t>
        <a:bodyPr/>
        <a:lstStyle/>
        <a:p>
          <a:endParaRPr lang="en-US"/>
        </a:p>
      </dgm:t>
    </dgm:pt>
    <dgm:pt modelId="{6FE83F9B-88DB-4A0E-B0F0-783432793F51}" type="sibTrans" cxnId="{5C4745D1-42A8-411B-A5E7-9A60FD3B8F4B}">
      <dgm:prSet/>
      <dgm:spPr/>
      <dgm:t>
        <a:bodyPr/>
        <a:lstStyle/>
        <a:p>
          <a:endParaRPr lang="en-US"/>
        </a:p>
      </dgm:t>
    </dgm:pt>
    <dgm:pt modelId="{3543E476-337A-4429-B7BF-212F873F64A9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b="1" dirty="0"/>
            <a:t>Offer energy efficiency tips and personalized recommendations for reducing consumption and costs.</a:t>
          </a:r>
        </a:p>
      </dgm:t>
    </dgm:pt>
    <dgm:pt modelId="{38B96E7E-C716-4E22-B57E-EABC1BD671B0}" type="parTrans" cxnId="{013DA081-5297-44FB-8EBF-5A57C8BECFA4}">
      <dgm:prSet/>
      <dgm:spPr/>
      <dgm:t>
        <a:bodyPr/>
        <a:lstStyle/>
        <a:p>
          <a:endParaRPr lang="en-US"/>
        </a:p>
      </dgm:t>
    </dgm:pt>
    <dgm:pt modelId="{42DC3E02-64CB-4A43-A1AA-96AF67E78511}" type="sibTrans" cxnId="{013DA081-5297-44FB-8EBF-5A57C8BECFA4}">
      <dgm:prSet/>
      <dgm:spPr/>
      <dgm:t>
        <a:bodyPr/>
        <a:lstStyle/>
        <a:p>
          <a:endParaRPr lang="en-US"/>
        </a:p>
      </dgm:t>
    </dgm:pt>
    <dgm:pt modelId="{84C4EAF4-7E5A-4A73-8C36-7EE560DC9157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Workshops, webinars, and awareness campaigns on energy conservation, Safety, and responsible electricity use.</a:t>
          </a:r>
        </a:p>
      </dgm:t>
    </dgm:pt>
    <dgm:pt modelId="{9889A926-320F-49C2-83FF-D10305E7A26D}" type="parTrans" cxnId="{AC6DA6F1-BFAD-49E8-9861-12E4A6E02533}">
      <dgm:prSet/>
      <dgm:spPr/>
      <dgm:t>
        <a:bodyPr/>
        <a:lstStyle/>
        <a:p>
          <a:endParaRPr lang="en-US"/>
        </a:p>
      </dgm:t>
    </dgm:pt>
    <dgm:pt modelId="{DD6C71C5-3A52-4888-9583-88CC2F2CD9B6}" type="sibTrans" cxnId="{AC6DA6F1-BFAD-49E8-9861-12E4A6E02533}">
      <dgm:prSet/>
      <dgm:spPr/>
      <dgm:t>
        <a:bodyPr/>
        <a:lstStyle/>
        <a:p>
          <a:endParaRPr lang="en-US"/>
        </a:p>
      </dgm:t>
    </dgm:pt>
    <dgm:pt modelId="{A6C8CD7A-9269-48D8-BC5B-534ACCB90FAB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Distribution of educational materials &amp; guides to help consumers make informed decisions.</a:t>
          </a:r>
        </a:p>
      </dgm:t>
    </dgm:pt>
    <dgm:pt modelId="{A91C8A49-38E7-44DE-A6A9-A26E9CBE16F0}" type="parTrans" cxnId="{B7BC2CF1-443F-4C99-998F-3D06E84D1315}">
      <dgm:prSet/>
      <dgm:spPr/>
      <dgm:t>
        <a:bodyPr/>
        <a:lstStyle/>
        <a:p>
          <a:endParaRPr lang="en-US"/>
        </a:p>
      </dgm:t>
    </dgm:pt>
    <dgm:pt modelId="{1577339A-FFEA-425D-B974-22017D42DECC}" type="sibTrans" cxnId="{B7BC2CF1-443F-4C99-998F-3D06E84D1315}">
      <dgm:prSet/>
      <dgm:spPr/>
      <dgm:t>
        <a:bodyPr/>
        <a:lstStyle/>
        <a:p>
          <a:endParaRPr lang="en-US"/>
        </a:p>
      </dgm:t>
    </dgm:pt>
    <dgm:pt modelId="{BD2FF6D6-37EE-4CBC-BE76-511543BA178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Collect feedback from consumers about their experience with the utility's services.</a:t>
          </a:r>
        </a:p>
      </dgm:t>
    </dgm:pt>
    <dgm:pt modelId="{05DDB109-F2BC-4F74-9049-1FADA06FC2B8}" type="parTrans" cxnId="{17EC3B1C-7C18-46B8-8B1B-0477CDC11E0E}">
      <dgm:prSet/>
      <dgm:spPr/>
      <dgm:t>
        <a:bodyPr/>
        <a:lstStyle/>
        <a:p>
          <a:endParaRPr lang="en-US"/>
        </a:p>
      </dgm:t>
    </dgm:pt>
    <dgm:pt modelId="{D5D68A1E-A739-4B15-BB9C-621D124A9D89}" type="sibTrans" cxnId="{17EC3B1C-7C18-46B8-8B1B-0477CDC11E0E}">
      <dgm:prSet/>
      <dgm:spPr/>
      <dgm:t>
        <a:bodyPr/>
        <a:lstStyle/>
        <a:p>
          <a:endParaRPr lang="en-US"/>
        </a:p>
      </dgm:t>
    </dgm:pt>
    <dgm:pt modelId="{A5B686C5-AB40-4F75-8729-F291C70CCBF4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Use surveys to gauge satisfaction levels and identify areas for improvement.</a:t>
          </a:r>
        </a:p>
      </dgm:t>
    </dgm:pt>
    <dgm:pt modelId="{4E53128A-3F4A-4245-95A8-B9A1B9B19145}" type="parTrans" cxnId="{13691654-732A-4ABE-91F4-0E2DDA53F38E}">
      <dgm:prSet/>
      <dgm:spPr/>
      <dgm:t>
        <a:bodyPr/>
        <a:lstStyle/>
        <a:p>
          <a:endParaRPr lang="en-US"/>
        </a:p>
      </dgm:t>
    </dgm:pt>
    <dgm:pt modelId="{B4A1AF51-D337-4A22-8C8A-12BEB5446632}" type="sibTrans" cxnId="{13691654-732A-4ABE-91F4-0E2DDA53F38E}">
      <dgm:prSet/>
      <dgm:spPr/>
      <dgm:t>
        <a:bodyPr/>
        <a:lstStyle/>
        <a:p>
          <a:endParaRPr lang="en-US"/>
        </a:p>
      </dgm:t>
    </dgm:pt>
    <dgm:pt modelId="{48F37EE4-6043-474A-8815-CC62B2D68F3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User-friendly website &amp; mobile app providing access to account information, outage notifications, and energy-saving tips.</a:t>
          </a:r>
        </a:p>
      </dgm:t>
    </dgm:pt>
    <dgm:pt modelId="{F8246437-B506-4575-8ED2-238B20A38689}" type="parTrans" cxnId="{F577B722-AE82-44F1-9113-383CD4FEA997}">
      <dgm:prSet/>
      <dgm:spPr/>
      <dgm:t>
        <a:bodyPr/>
        <a:lstStyle/>
        <a:p>
          <a:endParaRPr lang="en-US"/>
        </a:p>
      </dgm:t>
    </dgm:pt>
    <dgm:pt modelId="{B90DD7E4-9FF0-4BF7-8D95-450838C8A313}" type="sibTrans" cxnId="{F577B722-AE82-44F1-9113-383CD4FEA997}">
      <dgm:prSet/>
      <dgm:spPr/>
      <dgm:t>
        <a:bodyPr/>
        <a:lstStyle/>
        <a:p>
          <a:endParaRPr lang="en-US"/>
        </a:p>
      </dgm:t>
    </dgm:pt>
    <dgm:pt modelId="{999E7783-931E-4CE6-93C0-BCAF0F164D0E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600" b="1" dirty="0"/>
            <a:t>Enabling online service requests and bill payment options for enhanced convenience.</a:t>
          </a:r>
        </a:p>
      </dgm:t>
    </dgm:pt>
    <dgm:pt modelId="{DE9F6070-F7B9-48F0-B9EB-BCE9117D90C0}" type="parTrans" cxnId="{69511E26-7F42-4E0C-B5BE-F184C8C9554F}">
      <dgm:prSet/>
      <dgm:spPr/>
      <dgm:t>
        <a:bodyPr/>
        <a:lstStyle/>
        <a:p>
          <a:endParaRPr lang="en-US"/>
        </a:p>
      </dgm:t>
    </dgm:pt>
    <dgm:pt modelId="{AC8FA7C5-8735-4D77-BC55-A8C5B288FA09}" type="sibTrans" cxnId="{69511E26-7F42-4E0C-B5BE-F184C8C9554F}">
      <dgm:prSet/>
      <dgm:spPr/>
      <dgm:t>
        <a:bodyPr/>
        <a:lstStyle/>
        <a:p>
          <a:endParaRPr lang="en-US"/>
        </a:p>
      </dgm:t>
    </dgm:pt>
    <dgm:pt modelId="{6D7B9FE9-4A1E-423D-9532-C2F58230B6B4}" type="pres">
      <dgm:prSet presAssocID="{87DC6268-B7BF-44FB-91B1-07729C12745C}" presName="Name0" presStyleCnt="0">
        <dgm:presLayoutVars>
          <dgm:dir/>
          <dgm:animLvl val="lvl"/>
          <dgm:resizeHandles/>
        </dgm:presLayoutVars>
      </dgm:prSet>
      <dgm:spPr/>
    </dgm:pt>
    <dgm:pt modelId="{22752ACE-EC1C-4509-9EB0-80CAA017FBC8}" type="pres">
      <dgm:prSet presAssocID="{5F1A5514-5249-4DBC-9831-64B4497CC3B3}" presName="linNode" presStyleCnt="0"/>
      <dgm:spPr/>
    </dgm:pt>
    <dgm:pt modelId="{7BED6567-87C7-4F9D-8757-44074DF5992C}" type="pres">
      <dgm:prSet presAssocID="{5F1A5514-5249-4DBC-9831-64B4497CC3B3}" presName="parentShp" presStyleLbl="node1" presStyleIdx="0" presStyleCnt="5" custScaleX="72535">
        <dgm:presLayoutVars>
          <dgm:bulletEnabled val="1"/>
        </dgm:presLayoutVars>
      </dgm:prSet>
      <dgm:spPr/>
    </dgm:pt>
    <dgm:pt modelId="{1D441F9A-D803-41B5-AC23-6BE29E9B1962}" type="pres">
      <dgm:prSet presAssocID="{5F1A5514-5249-4DBC-9831-64B4497CC3B3}" presName="childShp" presStyleLbl="bgAccFollowNode1" presStyleIdx="0" presStyleCnt="5">
        <dgm:presLayoutVars>
          <dgm:bulletEnabled val="1"/>
        </dgm:presLayoutVars>
      </dgm:prSet>
      <dgm:spPr/>
    </dgm:pt>
    <dgm:pt modelId="{A27404AC-F1AC-45E2-9C63-3753E7467585}" type="pres">
      <dgm:prSet presAssocID="{4FBE0F87-1523-4C44-B3BD-3061946BC92F}" presName="spacing" presStyleCnt="0"/>
      <dgm:spPr/>
    </dgm:pt>
    <dgm:pt modelId="{C70B5A2C-139A-4A3D-AC7C-85755C81CEE8}" type="pres">
      <dgm:prSet presAssocID="{FFFE0F7B-BB48-479D-AE89-4BF4F3631967}" presName="linNode" presStyleCnt="0"/>
      <dgm:spPr/>
    </dgm:pt>
    <dgm:pt modelId="{EA268CF6-C6BD-4BFD-9203-50617EAD79B7}" type="pres">
      <dgm:prSet presAssocID="{FFFE0F7B-BB48-479D-AE89-4BF4F3631967}" presName="parentShp" presStyleLbl="node1" presStyleIdx="1" presStyleCnt="5" custScaleX="72535">
        <dgm:presLayoutVars>
          <dgm:bulletEnabled val="1"/>
        </dgm:presLayoutVars>
      </dgm:prSet>
      <dgm:spPr/>
    </dgm:pt>
    <dgm:pt modelId="{A28A9C17-FFFC-44B6-9209-06927219BF1F}" type="pres">
      <dgm:prSet presAssocID="{FFFE0F7B-BB48-479D-AE89-4BF4F3631967}" presName="childShp" presStyleLbl="bgAccFollowNode1" presStyleIdx="1" presStyleCnt="5">
        <dgm:presLayoutVars>
          <dgm:bulletEnabled val="1"/>
        </dgm:presLayoutVars>
      </dgm:prSet>
      <dgm:spPr/>
    </dgm:pt>
    <dgm:pt modelId="{454899E7-4F0C-4DF3-A814-5C1034C44965}" type="pres">
      <dgm:prSet presAssocID="{1957FB29-A7C7-4FE2-A4A3-2CFF2DF386E7}" presName="spacing" presStyleCnt="0"/>
      <dgm:spPr/>
    </dgm:pt>
    <dgm:pt modelId="{05B0EA1F-617E-430B-ADC0-6CABF2D82C7B}" type="pres">
      <dgm:prSet presAssocID="{2973BEEE-6834-4ED1-87C3-602D16606F96}" presName="linNode" presStyleCnt="0"/>
      <dgm:spPr/>
    </dgm:pt>
    <dgm:pt modelId="{77A409C4-BC27-473C-84A4-2A675468498F}" type="pres">
      <dgm:prSet presAssocID="{2973BEEE-6834-4ED1-87C3-602D16606F96}" presName="parentShp" presStyleLbl="node1" presStyleIdx="2" presStyleCnt="5" custScaleX="72535">
        <dgm:presLayoutVars>
          <dgm:bulletEnabled val="1"/>
        </dgm:presLayoutVars>
      </dgm:prSet>
      <dgm:spPr/>
    </dgm:pt>
    <dgm:pt modelId="{F6FF2831-5EDF-40B2-A10D-AE6A9B272B74}" type="pres">
      <dgm:prSet presAssocID="{2973BEEE-6834-4ED1-87C3-602D16606F96}" presName="childShp" presStyleLbl="bgAccFollowNode1" presStyleIdx="2" presStyleCnt="5">
        <dgm:presLayoutVars>
          <dgm:bulletEnabled val="1"/>
        </dgm:presLayoutVars>
      </dgm:prSet>
      <dgm:spPr/>
    </dgm:pt>
    <dgm:pt modelId="{0CD8AFF0-D896-45AC-8BE3-0A92FA1C5DC6}" type="pres">
      <dgm:prSet presAssocID="{0F8B2316-422C-41B5-9989-AFA9FA581B76}" presName="spacing" presStyleCnt="0"/>
      <dgm:spPr/>
    </dgm:pt>
    <dgm:pt modelId="{215F96EC-91B8-4707-8F94-9179FA50FDBA}" type="pres">
      <dgm:prSet presAssocID="{88011757-68A7-4D1C-9230-7A43AD497BFB}" presName="linNode" presStyleCnt="0"/>
      <dgm:spPr/>
    </dgm:pt>
    <dgm:pt modelId="{D46F061E-6391-41BA-8CBE-DECEB36410D3}" type="pres">
      <dgm:prSet presAssocID="{88011757-68A7-4D1C-9230-7A43AD497BFB}" presName="parentShp" presStyleLbl="node1" presStyleIdx="3" presStyleCnt="5" custScaleX="72535">
        <dgm:presLayoutVars>
          <dgm:bulletEnabled val="1"/>
        </dgm:presLayoutVars>
      </dgm:prSet>
      <dgm:spPr/>
    </dgm:pt>
    <dgm:pt modelId="{520B62AA-501D-4F2C-91EB-F01DDD4C7A5D}" type="pres">
      <dgm:prSet presAssocID="{88011757-68A7-4D1C-9230-7A43AD497BFB}" presName="childShp" presStyleLbl="bgAccFollowNode1" presStyleIdx="3" presStyleCnt="5">
        <dgm:presLayoutVars>
          <dgm:bulletEnabled val="1"/>
        </dgm:presLayoutVars>
      </dgm:prSet>
      <dgm:spPr/>
    </dgm:pt>
    <dgm:pt modelId="{0ADB0AA3-D68D-4AD1-AE37-4E27BC82977A}" type="pres">
      <dgm:prSet presAssocID="{A1D0AA75-E14E-4D06-B891-EBCA9C9798CB}" presName="spacing" presStyleCnt="0"/>
      <dgm:spPr/>
    </dgm:pt>
    <dgm:pt modelId="{917E84BA-7877-44FF-AC52-25C548D703BE}" type="pres">
      <dgm:prSet presAssocID="{CAFB98E4-2358-4A02-91A2-083F1B8BD84D}" presName="linNode" presStyleCnt="0"/>
      <dgm:spPr/>
    </dgm:pt>
    <dgm:pt modelId="{03A41CBB-FF7F-4DFF-B138-4AFBF7B61981}" type="pres">
      <dgm:prSet presAssocID="{CAFB98E4-2358-4A02-91A2-083F1B8BD84D}" presName="parentShp" presStyleLbl="node1" presStyleIdx="4" presStyleCnt="5" custScaleX="72535">
        <dgm:presLayoutVars>
          <dgm:bulletEnabled val="1"/>
        </dgm:presLayoutVars>
      </dgm:prSet>
      <dgm:spPr/>
    </dgm:pt>
    <dgm:pt modelId="{4E4F67C1-9C0A-4710-9020-1BA741869ABA}" type="pres">
      <dgm:prSet presAssocID="{CAFB98E4-2358-4A02-91A2-083F1B8BD84D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3BD8B20D-E66F-4622-8115-5B9315AA35FE}" type="presOf" srcId="{6F9500B7-53BD-4246-BCDE-3A744081DFD1}" destId="{1D441F9A-D803-41B5-AC23-6BE29E9B1962}" srcOrd="0" destOrd="1" presId="urn:microsoft.com/office/officeart/2005/8/layout/vList6"/>
    <dgm:cxn modelId="{CFE3E00D-D614-40D8-BF04-CBDD69EF6A12}" srcId="{5F1A5514-5249-4DBC-9831-64B4497CC3B3}" destId="{6F9500B7-53BD-4246-BCDE-3A744081DFD1}" srcOrd="1" destOrd="0" parTransId="{ED37CA99-8A16-4BD8-9FE5-71187F9FF1A7}" sibTransId="{DBA6EAEE-8879-49EE-A550-F2BC36AFDBEF}"/>
    <dgm:cxn modelId="{E898C80F-262A-4C9E-8E23-7A0268A6D406}" type="presOf" srcId="{3543E476-337A-4429-B7BF-212F873F64A9}" destId="{A28A9C17-FFFC-44B6-9209-06927219BF1F}" srcOrd="0" destOrd="1" presId="urn:microsoft.com/office/officeart/2005/8/layout/vList6"/>
    <dgm:cxn modelId="{17EC3B1C-7C18-46B8-8B1B-0477CDC11E0E}" srcId="{88011757-68A7-4D1C-9230-7A43AD497BFB}" destId="{BD2FF6D6-37EE-4CBC-BE76-511543BA178E}" srcOrd="0" destOrd="0" parTransId="{05DDB109-F2BC-4F74-9049-1FADA06FC2B8}" sibTransId="{D5D68A1E-A739-4B15-BB9C-621D124A9D89}"/>
    <dgm:cxn modelId="{F577B722-AE82-44F1-9113-383CD4FEA997}" srcId="{CAFB98E4-2358-4A02-91A2-083F1B8BD84D}" destId="{48F37EE4-6043-474A-8815-CC62B2D68F3E}" srcOrd="0" destOrd="0" parTransId="{F8246437-B506-4575-8ED2-238B20A38689}" sibTransId="{B90DD7E4-9FF0-4BF7-8D95-450838C8A313}"/>
    <dgm:cxn modelId="{69511E26-7F42-4E0C-B5BE-F184C8C9554F}" srcId="{CAFB98E4-2358-4A02-91A2-083F1B8BD84D}" destId="{999E7783-931E-4CE6-93C0-BCAF0F164D0E}" srcOrd="1" destOrd="0" parTransId="{DE9F6070-F7B9-48F0-B9EB-BCE9117D90C0}" sibTransId="{AC8FA7C5-8735-4D77-BC55-A8C5B288FA09}"/>
    <dgm:cxn modelId="{7AFE3C32-7C54-4513-97EB-38406C5C33AA}" srcId="{87DC6268-B7BF-44FB-91B1-07729C12745C}" destId="{88011757-68A7-4D1C-9230-7A43AD497BFB}" srcOrd="3" destOrd="0" parTransId="{1303A02D-BE55-4179-BC1D-7E21D92C7564}" sibTransId="{A1D0AA75-E14E-4D06-B891-EBCA9C9798CB}"/>
    <dgm:cxn modelId="{88A0D23B-B1B6-4C3C-8A3C-F7BE3BC56710}" srcId="{5F1A5514-5249-4DBC-9831-64B4497CC3B3}" destId="{C0C67511-035B-4273-92B6-937962AEFFD4}" srcOrd="0" destOrd="0" parTransId="{2C569166-3578-4A58-A610-B5F96196C46C}" sibTransId="{F8B647AF-2A87-4C5D-BC0C-166C0D5E35AD}"/>
    <dgm:cxn modelId="{9203CD3C-4404-4F12-9A2D-FE31F14C112B}" type="presOf" srcId="{BD2FF6D6-37EE-4CBC-BE76-511543BA178E}" destId="{520B62AA-501D-4F2C-91EB-F01DDD4C7A5D}" srcOrd="0" destOrd="0" presId="urn:microsoft.com/office/officeart/2005/8/layout/vList6"/>
    <dgm:cxn modelId="{5E1CDF48-7423-4ED9-B9C9-EBAE7CFB5C17}" srcId="{87DC6268-B7BF-44FB-91B1-07729C12745C}" destId="{5F1A5514-5249-4DBC-9831-64B4497CC3B3}" srcOrd="0" destOrd="0" parTransId="{B6B3D2B8-E35D-42B2-8EC3-9571D17E083B}" sibTransId="{4FBE0F87-1523-4C44-B3BD-3061946BC92F}"/>
    <dgm:cxn modelId="{DECF0C6F-80F4-49B9-BB0A-C00CB914D117}" srcId="{87DC6268-B7BF-44FB-91B1-07729C12745C}" destId="{2973BEEE-6834-4ED1-87C3-602D16606F96}" srcOrd="2" destOrd="0" parTransId="{A29D304A-C93A-4607-A58E-7B7B3CD24920}" sibTransId="{0F8B2316-422C-41B5-9989-AFA9FA581B76}"/>
    <dgm:cxn modelId="{13691654-732A-4ABE-91F4-0E2DDA53F38E}" srcId="{88011757-68A7-4D1C-9230-7A43AD497BFB}" destId="{A5B686C5-AB40-4F75-8729-F291C70CCBF4}" srcOrd="1" destOrd="0" parTransId="{4E53128A-3F4A-4245-95A8-B9A1B9B19145}" sibTransId="{B4A1AF51-D337-4A22-8C8A-12BEB5446632}"/>
    <dgm:cxn modelId="{23556979-7FB5-42ED-B241-FB8625FE7794}" type="presOf" srcId="{88011757-68A7-4D1C-9230-7A43AD497BFB}" destId="{D46F061E-6391-41BA-8CBE-DECEB36410D3}" srcOrd="0" destOrd="0" presId="urn:microsoft.com/office/officeart/2005/8/layout/vList6"/>
    <dgm:cxn modelId="{7845017A-61EA-4DD1-BAD6-38590D428180}" type="presOf" srcId="{48F37EE4-6043-474A-8815-CC62B2D68F3E}" destId="{4E4F67C1-9C0A-4710-9020-1BA741869ABA}" srcOrd="0" destOrd="0" presId="urn:microsoft.com/office/officeart/2005/8/layout/vList6"/>
    <dgm:cxn modelId="{B72D637C-AA40-443C-92C7-691369B042DA}" type="presOf" srcId="{5F1A5514-5249-4DBC-9831-64B4497CC3B3}" destId="{7BED6567-87C7-4F9D-8757-44074DF5992C}" srcOrd="0" destOrd="0" presId="urn:microsoft.com/office/officeart/2005/8/layout/vList6"/>
    <dgm:cxn modelId="{013DA081-5297-44FB-8EBF-5A57C8BECFA4}" srcId="{FFFE0F7B-BB48-479D-AE89-4BF4F3631967}" destId="{3543E476-337A-4429-B7BF-212F873F64A9}" srcOrd="1" destOrd="0" parTransId="{38B96E7E-C716-4E22-B57E-EABC1BD671B0}" sibTransId="{42DC3E02-64CB-4A43-A1AA-96AF67E78511}"/>
    <dgm:cxn modelId="{3C525886-7D9E-486D-88B5-A075005983C6}" srcId="{87DC6268-B7BF-44FB-91B1-07729C12745C}" destId="{FFFE0F7B-BB48-479D-AE89-4BF4F3631967}" srcOrd="1" destOrd="0" parTransId="{D30398D6-25FB-42AB-B465-33043A8FFF1A}" sibTransId="{1957FB29-A7C7-4FE2-A4A3-2CFF2DF386E7}"/>
    <dgm:cxn modelId="{77E5BD94-A60D-4C34-BF17-1D6481A2BD91}" type="presOf" srcId="{E3A5E807-5A1A-49C3-9412-6CB803C247F5}" destId="{1D441F9A-D803-41B5-AC23-6BE29E9B1962}" srcOrd="0" destOrd="2" presId="urn:microsoft.com/office/officeart/2005/8/layout/vList6"/>
    <dgm:cxn modelId="{3B3DA497-4427-4507-86D2-A6B9E65B8979}" type="presOf" srcId="{A5B686C5-AB40-4F75-8729-F291C70CCBF4}" destId="{520B62AA-501D-4F2C-91EB-F01DDD4C7A5D}" srcOrd="0" destOrd="1" presId="urn:microsoft.com/office/officeart/2005/8/layout/vList6"/>
    <dgm:cxn modelId="{7EB03799-6E1F-4A58-8997-17960D74A794}" type="presOf" srcId="{A6C8CD7A-9269-48D8-BC5B-534ACCB90FAB}" destId="{F6FF2831-5EDF-40B2-A10D-AE6A9B272B74}" srcOrd="0" destOrd="1" presId="urn:microsoft.com/office/officeart/2005/8/layout/vList6"/>
    <dgm:cxn modelId="{931B4FAC-AF7C-4627-AC36-AE298F18FC48}" type="presOf" srcId="{FFFE0F7B-BB48-479D-AE89-4BF4F3631967}" destId="{EA268CF6-C6BD-4BFD-9203-50617EAD79B7}" srcOrd="0" destOrd="0" presId="urn:microsoft.com/office/officeart/2005/8/layout/vList6"/>
    <dgm:cxn modelId="{AC3358AD-C214-4D5D-B98E-DF0666582509}" type="presOf" srcId="{87DC6268-B7BF-44FB-91B1-07729C12745C}" destId="{6D7B9FE9-4A1E-423D-9532-C2F58230B6B4}" srcOrd="0" destOrd="0" presId="urn:microsoft.com/office/officeart/2005/8/layout/vList6"/>
    <dgm:cxn modelId="{AFAA4CB1-4116-431D-BA33-DF18137A2127}" srcId="{87DC6268-B7BF-44FB-91B1-07729C12745C}" destId="{CAFB98E4-2358-4A02-91A2-083F1B8BD84D}" srcOrd="4" destOrd="0" parTransId="{BF28307A-71D4-4AC4-BE71-89870ADC8C57}" sibTransId="{B7500CEE-7218-4C0B-AADC-E738EB97B6E1}"/>
    <dgm:cxn modelId="{345B1BBB-C7A7-4082-A953-ADE940B55C46}" type="presOf" srcId="{5752B82D-EFC6-4264-8FE9-03247082681A}" destId="{A28A9C17-FFFC-44B6-9209-06927219BF1F}" srcOrd="0" destOrd="0" presId="urn:microsoft.com/office/officeart/2005/8/layout/vList6"/>
    <dgm:cxn modelId="{5C4745D1-42A8-411B-A5E7-9A60FD3B8F4B}" srcId="{FFFE0F7B-BB48-479D-AE89-4BF4F3631967}" destId="{5752B82D-EFC6-4264-8FE9-03247082681A}" srcOrd="0" destOrd="0" parTransId="{2E9D06B3-107F-453E-88AB-F51E41276AC0}" sibTransId="{6FE83F9B-88DB-4A0E-B0F0-783432793F51}"/>
    <dgm:cxn modelId="{DEA38CDB-EC77-43D0-8669-25F13A45ED35}" type="presOf" srcId="{84C4EAF4-7E5A-4A73-8C36-7EE560DC9157}" destId="{F6FF2831-5EDF-40B2-A10D-AE6A9B272B74}" srcOrd="0" destOrd="0" presId="urn:microsoft.com/office/officeart/2005/8/layout/vList6"/>
    <dgm:cxn modelId="{B94BA0E0-6024-4E05-BC9C-69432A5C2534}" type="presOf" srcId="{999E7783-931E-4CE6-93C0-BCAF0F164D0E}" destId="{4E4F67C1-9C0A-4710-9020-1BA741869ABA}" srcOrd="0" destOrd="1" presId="urn:microsoft.com/office/officeart/2005/8/layout/vList6"/>
    <dgm:cxn modelId="{66D0D2E4-D445-4CA3-9914-012C3878BC37}" type="presOf" srcId="{C0C67511-035B-4273-92B6-937962AEFFD4}" destId="{1D441F9A-D803-41B5-AC23-6BE29E9B1962}" srcOrd="0" destOrd="0" presId="urn:microsoft.com/office/officeart/2005/8/layout/vList6"/>
    <dgm:cxn modelId="{B7BC2CF1-443F-4C99-998F-3D06E84D1315}" srcId="{2973BEEE-6834-4ED1-87C3-602D16606F96}" destId="{A6C8CD7A-9269-48D8-BC5B-534ACCB90FAB}" srcOrd="1" destOrd="0" parTransId="{A91C8A49-38E7-44DE-A6A9-A26E9CBE16F0}" sibTransId="{1577339A-FFEA-425D-B974-22017D42DECC}"/>
    <dgm:cxn modelId="{AC6DA6F1-BFAD-49E8-9861-12E4A6E02533}" srcId="{2973BEEE-6834-4ED1-87C3-602D16606F96}" destId="{84C4EAF4-7E5A-4A73-8C36-7EE560DC9157}" srcOrd="0" destOrd="0" parTransId="{9889A926-320F-49C2-83FF-D10305E7A26D}" sibTransId="{DD6C71C5-3A52-4888-9583-88CC2F2CD9B6}"/>
    <dgm:cxn modelId="{71D44FF9-9199-4541-A197-18AAFDC07112}" srcId="{5F1A5514-5249-4DBC-9831-64B4497CC3B3}" destId="{E3A5E807-5A1A-49C3-9412-6CB803C247F5}" srcOrd="2" destOrd="0" parTransId="{B76DDA4A-30FB-49C4-A16E-392285A711C7}" sibTransId="{F6FEF362-5BFF-4AE2-82BC-8562E51D4717}"/>
    <dgm:cxn modelId="{57414BFA-08F6-4563-8319-3BFA41CB5C8E}" type="presOf" srcId="{CAFB98E4-2358-4A02-91A2-083F1B8BD84D}" destId="{03A41CBB-FF7F-4DFF-B138-4AFBF7B61981}" srcOrd="0" destOrd="0" presId="urn:microsoft.com/office/officeart/2005/8/layout/vList6"/>
    <dgm:cxn modelId="{E3D4FAFF-6A9B-4FAE-B12A-5540DD96C1E7}" type="presOf" srcId="{2973BEEE-6834-4ED1-87C3-602D16606F96}" destId="{77A409C4-BC27-473C-84A4-2A675468498F}" srcOrd="0" destOrd="0" presId="urn:microsoft.com/office/officeart/2005/8/layout/vList6"/>
    <dgm:cxn modelId="{86522C3F-74F1-42B7-B74F-18CA6CFC00FD}" type="presParOf" srcId="{6D7B9FE9-4A1E-423D-9532-C2F58230B6B4}" destId="{22752ACE-EC1C-4509-9EB0-80CAA017FBC8}" srcOrd="0" destOrd="0" presId="urn:microsoft.com/office/officeart/2005/8/layout/vList6"/>
    <dgm:cxn modelId="{D7D67E22-16D0-4907-8FBC-159A38038292}" type="presParOf" srcId="{22752ACE-EC1C-4509-9EB0-80CAA017FBC8}" destId="{7BED6567-87C7-4F9D-8757-44074DF5992C}" srcOrd="0" destOrd="0" presId="urn:microsoft.com/office/officeart/2005/8/layout/vList6"/>
    <dgm:cxn modelId="{337195B3-F29C-4DAC-A406-0999C40336C4}" type="presParOf" srcId="{22752ACE-EC1C-4509-9EB0-80CAA017FBC8}" destId="{1D441F9A-D803-41B5-AC23-6BE29E9B1962}" srcOrd="1" destOrd="0" presId="urn:microsoft.com/office/officeart/2005/8/layout/vList6"/>
    <dgm:cxn modelId="{B1DC3DCE-7731-4CDA-A3A0-92078AC598D8}" type="presParOf" srcId="{6D7B9FE9-4A1E-423D-9532-C2F58230B6B4}" destId="{A27404AC-F1AC-45E2-9C63-3753E7467585}" srcOrd="1" destOrd="0" presId="urn:microsoft.com/office/officeart/2005/8/layout/vList6"/>
    <dgm:cxn modelId="{4B79FEBA-9FF8-42F2-8683-4574FC3EA502}" type="presParOf" srcId="{6D7B9FE9-4A1E-423D-9532-C2F58230B6B4}" destId="{C70B5A2C-139A-4A3D-AC7C-85755C81CEE8}" srcOrd="2" destOrd="0" presId="urn:microsoft.com/office/officeart/2005/8/layout/vList6"/>
    <dgm:cxn modelId="{073C7B68-CBA0-483F-893F-8B41C50354A3}" type="presParOf" srcId="{C70B5A2C-139A-4A3D-AC7C-85755C81CEE8}" destId="{EA268CF6-C6BD-4BFD-9203-50617EAD79B7}" srcOrd="0" destOrd="0" presId="urn:microsoft.com/office/officeart/2005/8/layout/vList6"/>
    <dgm:cxn modelId="{235CBBAB-BCAC-4F02-B8AC-A13B74AED09E}" type="presParOf" srcId="{C70B5A2C-139A-4A3D-AC7C-85755C81CEE8}" destId="{A28A9C17-FFFC-44B6-9209-06927219BF1F}" srcOrd="1" destOrd="0" presId="urn:microsoft.com/office/officeart/2005/8/layout/vList6"/>
    <dgm:cxn modelId="{CD3A4BA9-E2E1-4325-946F-A372722913CC}" type="presParOf" srcId="{6D7B9FE9-4A1E-423D-9532-C2F58230B6B4}" destId="{454899E7-4F0C-4DF3-A814-5C1034C44965}" srcOrd="3" destOrd="0" presId="urn:microsoft.com/office/officeart/2005/8/layout/vList6"/>
    <dgm:cxn modelId="{4CE7C51B-B345-446A-97DD-B74A27A016F1}" type="presParOf" srcId="{6D7B9FE9-4A1E-423D-9532-C2F58230B6B4}" destId="{05B0EA1F-617E-430B-ADC0-6CABF2D82C7B}" srcOrd="4" destOrd="0" presId="urn:microsoft.com/office/officeart/2005/8/layout/vList6"/>
    <dgm:cxn modelId="{EC4A64BA-99D4-4439-B017-B35CE817A52E}" type="presParOf" srcId="{05B0EA1F-617E-430B-ADC0-6CABF2D82C7B}" destId="{77A409C4-BC27-473C-84A4-2A675468498F}" srcOrd="0" destOrd="0" presId="urn:microsoft.com/office/officeart/2005/8/layout/vList6"/>
    <dgm:cxn modelId="{9A9A5902-51B3-45D9-853E-26C8288C0359}" type="presParOf" srcId="{05B0EA1F-617E-430B-ADC0-6CABF2D82C7B}" destId="{F6FF2831-5EDF-40B2-A10D-AE6A9B272B74}" srcOrd="1" destOrd="0" presId="urn:microsoft.com/office/officeart/2005/8/layout/vList6"/>
    <dgm:cxn modelId="{1BDCFC7D-36B8-4726-9B6B-DE4E578C9E41}" type="presParOf" srcId="{6D7B9FE9-4A1E-423D-9532-C2F58230B6B4}" destId="{0CD8AFF0-D896-45AC-8BE3-0A92FA1C5DC6}" srcOrd="5" destOrd="0" presId="urn:microsoft.com/office/officeart/2005/8/layout/vList6"/>
    <dgm:cxn modelId="{9C656DF8-FC6D-430B-92E3-07DBF19E8707}" type="presParOf" srcId="{6D7B9FE9-4A1E-423D-9532-C2F58230B6B4}" destId="{215F96EC-91B8-4707-8F94-9179FA50FDBA}" srcOrd="6" destOrd="0" presId="urn:microsoft.com/office/officeart/2005/8/layout/vList6"/>
    <dgm:cxn modelId="{3173D2E3-9101-414F-8EC3-3441ADC52BFF}" type="presParOf" srcId="{215F96EC-91B8-4707-8F94-9179FA50FDBA}" destId="{D46F061E-6391-41BA-8CBE-DECEB36410D3}" srcOrd="0" destOrd="0" presId="urn:microsoft.com/office/officeart/2005/8/layout/vList6"/>
    <dgm:cxn modelId="{B6A4E5A4-028F-48B2-832B-ED6DF6890107}" type="presParOf" srcId="{215F96EC-91B8-4707-8F94-9179FA50FDBA}" destId="{520B62AA-501D-4F2C-91EB-F01DDD4C7A5D}" srcOrd="1" destOrd="0" presId="urn:microsoft.com/office/officeart/2005/8/layout/vList6"/>
    <dgm:cxn modelId="{50FD7F4E-45C1-48A3-AA77-1FFB0F3CB494}" type="presParOf" srcId="{6D7B9FE9-4A1E-423D-9532-C2F58230B6B4}" destId="{0ADB0AA3-D68D-4AD1-AE37-4E27BC82977A}" srcOrd="7" destOrd="0" presId="urn:microsoft.com/office/officeart/2005/8/layout/vList6"/>
    <dgm:cxn modelId="{B1585217-5693-456A-B5A9-C0FA7D4B2304}" type="presParOf" srcId="{6D7B9FE9-4A1E-423D-9532-C2F58230B6B4}" destId="{917E84BA-7877-44FF-AC52-25C548D703BE}" srcOrd="8" destOrd="0" presId="urn:microsoft.com/office/officeart/2005/8/layout/vList6"/>
    <dgm:cxn modelId="{AB037496-527A-4E7D-B927-2F567521DA40}" type="presParOf" srcId="{917E84BA-7877-44FF-AC52-25C548D703BE}" destId="{03A41CBB-FF7F-4DFF-B138-4AFBF7B61981}" srcOrd="0" destOrd="0" presId="urn:microsoft.com/office/officeart/2005/8/layout/vList6"/>
    <dgm:cxn modelId="{1E26E886-316F-4D90-AD85-A52BD08CBA15}" type="presParOf" srcId="{917E84BA-7877-44FF-AC52-25C548D703BE}" destId="{4E4F67C1-9C0A-4710-9020-1BA741869AB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3FA613-C1A8-4221-9D0A-A2F79304060F}">
      <dsp:nvSpPr>
        <dsp:cNvPr id="0" name=""/>
        <dsp:cNvSpPr/>
      </dsp:nvSpPr>
      <dsp:spPr>
        <a:xfrm>
          <a:off x="3024470" y="2745"/>
          <a:ext cx="1686163" cy="113227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Domestic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12,845 MU (64%)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4.09 </a:t>
          </a:r>
          <a:r>
            <a:rPr lang="en-US" sz="1500" kern="1200" dirty="0" err="1"/>
            <a:t>Mn</a:t>
          </a:r>
          <a:r>
            <a:rPr lang="en-US" sz="1500" kern="1200" dirty="0"/>
            <a:t> (83.5%)</a:t>
          </a:r>
        </a:p>
      </dsp:txBody>
      <dsp:txXfrm>
        <a:off x="3079743" y="58018"/>
        <a:ext cx="1575617" cy="1021727"/>
      </dsp:txXfrm>
    </dsp:sp>
    <dsp:sp modelId="{2A93D3F9-12FD-4B2E-BB41-930B5BC3CD2E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118203" y="167906"/>
              </a:moveTo>
              <a:arcTo wR="2262813" hR="2262813" stAng="17532667" swAng="200709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611D6-3623-4B1C-B11B-2FE58E94B637}">
      <dsp:nvSpPr>
        <dsp:cNvPr id="0" name=""/>
        <dsp:cNvSpPr/>
      </dsp:nvSpPr>
      <dsp:spPr>
        <a:xfrm>
          <a:off x="5181263" y="1566311"/>
          <a:ext cx="1676705" cy="113227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Commercial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4,923 MU (24.5%)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0.77 </a:t>
          </a:r>
          <a:r>
            <a:rPr lang="en-US" sz="1500" kern="1200" dirty="0" err="1"/>
            <a:t>Mn</a:t>
          </a:r>
          <a:r>
            <a:rPr lang="en-US" sz="1500" kern="1200" dirty="0"/>
            <a:t> (15.7%)</a:t>
          </a:r>
        </a:p>
      </dsp:txBody>
      <dsp:txXfrm>
        <a:off x="5236536" y="1621584"/>
        <a:ext cx="1566159" cy="1021727"/>
      </dsp:txXfrm>
    </dsp:sp>
    <dsp:sp modelId="{F229C757-8B0E-4165-94B0-2BD855DA2083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4522514" y="2144169"/>
              </a:moveTo>
              <a:arcTo wR="2262813" hR="2262813" stAng="21419669" swAng="219679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9321A-95A3-47B6-8731-AAEC01EF4EAA}">
      <dsp:nvSpPr>
        <dsp:cNvPr id="0" name=""/>
        <dsp:cNvSpPr/>
      </dsp:nvSpPr>
      <dsp:spPr>
        <a:xfrm>
          <a:off x="4360406" y="4096213"/>
          <a:ext cx="1674388" cy="113227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Industrial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928 MU (4.5%)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13 k (0.3%)</a:t>
          </a:r>
        </a:p>
      </dsp:txBody>
      <dsp:txXfrm>
        <a:off x="4415679" y="4151486"/>
        <a:ext cx="1563842" cy="1021727"/>
      </dsp:txXfrm>
    </dsp:sp>
    <dsp:sp modelId="{240A0BD8-EDEA-4F37-B03C-A5E8BB98D200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2748074" y="4472982"/>
              </a:moveTo>
              <a:arcTo wR="2262813" hR="2262813" stAng="4657004" swAng="1163854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6C6D63-C9D2-4AF1-BC2A-3CDCD39BB412}">
      <dsp:nvSpPr>
        <dsp:cNvPr id="0" name=""/>
        <dsp:cNvSpPr/>
      </dsp:nvSpPr>
      <dsp:spPr>
        <a:xfrm>
          <a:off x="1491501" y="4096213"/>
          <a:ext cx="2092005" cy="113227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Agricultural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23.8 MU (0.1%)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6.4 k (0.1%)</a:t>
          </a:r>
        </a:p>
      </dsp:txBody>
      <dsp:txXfrm>
        <a:off x="1546774" y="4151486"/>
        <a:ext cx="1981459" cy="1021727"/>
      </dsp:txXfrm>
    </dsp:sp>
    <dsp:sp modelId="{6537D3EA-A2B4-403A-ABC3-0D0D39A5B53E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78236" y="3515289"/>
              </a:moveTo>
              <a:arcTo wR="2262813" hR="2262813" stAng="8783537" swAng="2196794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F52455-7BC0-47D2-A048-42063A708A22}">
      <dsp:nvSpPr>
        <dsp:cNvPr id="0" name=""/>
        <dsp:cNvSpPr/>
      </dsp:nvSpPr>
      <dsp:spPr>
        <a:xfrm>
          <a:off x="914431" y="1566311"/>
          <a:ext cx="1602114" cy="113227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rgbClr val="002060"/>
              </a:solidFill>
            </a:rPr>
            <a:t>Others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2060"/>
              </a:solidFill>
            </a:rPr>
            <a:t>1,388 MU (6.9%)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2060"/>
              </a:solidFill>
            </a:rPr>
            <a:t>19.9 k (0.4%)</a:t>
          </a:r>
        </a:p>
      </dsp:txBody>
      <dsp:txXfrm>
        <a:off x="969704" y="1621584"/>
        <a:ext cx="1491568" cy="1021727"/>
      </dsp:txXfrm>
    </dsp:sp>
    <dsp:sp modelId="{D6764914-4C06-4395-B9FE-5213C1668745}">
      <dsp:nvSpPr>
        <dsp:cNvPr id="0" name=""/>
        <dsp:cNvSpPr/>
      </dsp:nvSpPr>
      <dsp:spPr>
        <a:xfrm>
          <a:off x="1604738" y="568882"/>
          <a:ext cx="4525627" cy="4525627"/>
        </a:xfrm>
        <a:custGeom>
          <a:avLst/>
          <a:gdLst/>
          <a:ahLst/>
          <a:cxnLst/>
          <a:rect l="0" t="0" r="0" b="0"/>
          <a:pathLst>
            <a:path>
              <a:moveTo>
                <a:pt x="394337" y="986442"/>
              </a:moveTo>
              <a:arcTo wR="2262813" hR="2262813" stAng="12860238" swAng="2007095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41F9A-D803-41B5-AC23-6BE29E9B1962}">
      <dsp:nvSpPr>
        <dsp:cNvPr id="0" name=""/>
        <dsp:cNvSpPr/>
      </dsp:nvSpPr>
      <dsp:spPr>
        <a:xfrm>
          <a:off x="3733795" y="1941"/>
          <a:ext cx="6492240" cy="10513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Clear &amp; easily understandable electricity bill, outlining usage and charges.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Share information about tariff structures, billing cycles changes in advance.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Offer online platforms for consumers to access billing history and usage patterns.</a:t>
          </a:r>
        </a:p>
      </dsp:txBody>
      <dsp:txXfrm>
        <a:off x="3733795" y="133359"/>
        <a:ext cx="6097987" cy="788506"/>
      </dsp:txXfrm>
    </dsp:sp>
    <dsp:sp modelId="{7BED6567-87C7-4F9D-8757-44074DF5992C}">
      <dsp:nvSpPr>
        <dsp:cNvPr id="0" name=""/>
        <dsp:cNvSpPr/>
      </dsp:nvSpPr>
      <dsp:spPr>
        <a:xfrm>
          <a:off x="594364" y="1941"/>
          <a:ext cx="3139430" cy="1051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Transparent Billing and Information Dissemination</a:t>
          </a:r>
        </a:p>
      </dsp:txBody>
      <dsp:txXfrm>
        <a:off x="645686" y="53263"/>
        <a:ext cx="3036786" cy="948698"/>
      </dsp:txXfrm>
    </dsp:sp>
    <dsp:sp modelId="{A28A9C17-FFFC-44B6-9209-06927219BF1F}">
      <dsp:nvSpPr>
        <dsp:cNvPr id="0" name=""/>
        <dsp:cNvSpPr/>
      </dsp:nvSpPr>
      <dsp:spPr>
        <a:xfrm>
          <a:off x="3733795" y="1158418"/>
          <a:ext cx="6492240" cy="10513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Implement smart metering to enable consumers to monitor real-time energy consumption.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Offer energy efficiency tips and personalized recommendations for reducing consumption and costs.</a:t>
          </a:r>
        </a:p>
      </dsp:txBody>
      <dsp:txXfrm>
        <a:off x="3733795" y="1289836"/>
        <a:ext cx="6097987" cy="788506"/>
      </dsp:txXfrm>
    </dsp:sp>
    <dsp:sp modelId="{EA268CF6-C6BD-4BFD-9203-50617EAD79B7}">
      <dsp:nvSpPr>
        <dsp:cNvPr id="0" name=""/>
        <dsp:cNvSpPr/>
      </dsp:nvSpPr>
      <dsp:spPr>
        <a:xfrm>
          <a:off x="594364" y="1158418"/>
          <a:ext cx="3139430" cy="1051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Energy Usage Information</a:t>
          </a:r>
        </a:p>
      </dsp:txBody>
      <dsp:txXfrm>
        <a:off x="645686" y="1209740"/>
        <a:ext cx="3036786" cy="948698"/>
      </dsp:txXfrm>
    </dsp:sp>
    <dsp:sp modelId="{F6FF2831-5EDF-40B2-A10D-AE6A9B272B74}">
      <dsp:nvSpPr>
        <dsp:cNvPr id="0" name=""/>
        <dsp:cNvSpPr/>
      </dsp:nvSpPr>
      <dsp:spPr>
        <a:xfrm>
          <a:off x="3733795" y="2314895"/>
          <a:ext cx="6492240" cy="10513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Workshops, webinars, and awareness campaigns on energy conservation, Safety, and responsible electricity use.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Distribution of educational materials &amp; guides to help consumers make informed decisions.</a:t>
          </a:r>
        </a:p>
      </dsp:txBody>
      <dsp:txXfrm>
        <a:off x="3733795" y="2446313"/>
        <a:ext cx="6097987" cy="788506"/>
      </dsp:txXfrm>
    </dsp:sp>
    <dsp:sp modelId="{77A409C4-BC27-473C-84A4-2A675468498F}">
      <dsp:nvSpPr>
        <dsp:cNvPr id="0" name=""/>
        <dsp:cNvSpPr/>
      </dsp:nvSpPr>
      <dsp:spPr>
        <a:xfrm>
          <a:off x="594364" y="2314895"/>
          <a:ext cx="3139430" cy="1051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Education and Awareness</a:t>
          </a:r>
        </a:p>
      </dsp:txBody>
      <dsp:txXfrm>
        <a:off x="645686" y="2366217"/>
        <a:ext cx="3036786" cy="948698"/>
      </dsp:txXfrm>
    </dsp:sp>
    <dsp:sp modelId="{520B62AA-501D-4F2C-91EB-F01DDD4C7A5D}">
      <dsp:nvSpPr>
        <dsp:cNvPr id="0" name=""/>
        <dsp:cNvSpPr/>
      </dsp:nvSpPr>
      <dsp:spPr>
        <a:xfrm>
          <a:off x="3733795" y="3471372"/>
          <a:ext cx="6492240" cy="10513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Collect feedback from consumers about their experience with the utility's services.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Use surveys to gauge satisfaction levels and identify areas for improvement.</a:t>
          </a:r>
        </a:p>
      </dsp:txBody>
      <dsp:txXfrm>
        <a:off x="3733795" y="3602790"/>
        <a:ext cx="6097987" cy="788506"/>
      </dsp:txXfrm>
    </dsp:sp>
    <dsp:sp modelId="{D46F061E-6391-41BA-8CBE-DECEB36410D3}">
      <dsp:nvSpPr>
        <dsp:cNvPr id="0" name=""/>
        <dsp:cNvSpPr/>
      </dsp:nvSpPr>
      <dsp:spPr>
        <a:xfrm>
          <a:off x="594364" y="3471372"/>
          <a:ext cx="3139430" cy="1051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Feedback and Surveys</a:t>
          </a:r>
        </a:p>
      </dsp:txBody>
      <dsp:txXfrm>
        <a:off x="645686" y="3522694"/>
        <a:ext cx="3036786" cy="948698"/>
      </dsp:txXfrm>
    </dsp:sp>
    <dsp:sp modelId="{4E4F67C1-9C0A-4710-9020-1BA741869ABA}">
      <dsp:nvSpPr>
        <dsp:cNvPr id="0" name=""/>
        <dsp:cNvSpPr/>
      </dsp:nvSpPr>
      <dsp:spPr>
        <a:xfrm>
          <a:off x="3733795" y="4627849"/>
          <a:ext cx="6492240" cy="10513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User-friendly website &amp; mobile app providing access to account information, outage notifications, and energy-saving tips.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Enabling online service requests and bill payment options for enhanced convenience.</a:t>
          </a:r>
        </a:p>
      </dsp:txBody>
      <dsp:txXfrm>
        <a:off x="3733795" y="4759267"/>
        <a:ext cx="6097987" cy="788506"/>
      </dsp:txXfrm>
    </dsp:sp>
    <dsp:sp modelId="{03A41CBB-FF7F-4DFF-B138-4AFBF7B61981}">
      <dsp:nvSpPr>
        <dsp:cNvPr id="0" name=""/>
        <dsp:cNvSpPr/>
      </dsp:nvSpPr>
      <dsp:spPr>
        <a:xfrm>
          <a:off x="594364" y="4627849"/>
          <a:ext cx="3139430" cy="1051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/>
              </a:solidFill>
            </a:rPr>
            <a:t>Digital Platforms</a:t>
          </a:r>
        </a:p>
      </dsp:txBody>
      <dsp:txXfrm>
        <a:off x="645686" y="4679171"/>
        <a:ext cx="3036786" cy="948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112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52144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540" y="0"/>
            <a:ext cx="4028440" cy="352144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130932AC-7CE2-4945-9A92-B5076D69A457}" type="datetimeFigureOut">
              <a:rPr lang="en-IN" smtClean="0"/>
              <a:pPr/>
              <a:t>24-08-2023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284" tIns="40142" rIns="80284" bIns="40142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6"/>
            <a:ext cx="7437120" cy="2760344"/>
          </a:xfrm>
          <a:prstGeom prst="rect">
            <a:avLst/>
          </a:prstGeom>
        </p:spPr>
        <p:txBody>
          <a:bodyPr vert="horz" lIns="80284" tIns="40142" rIns="80284" bIns="4014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58259"/>
            <a:ext cx="4028440" cy="352142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540" y="6658259"/>
            <a:ext cx="4028440" cy="352142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4004F412-CAC9-4DC9-B43D-15964BF1469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188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78302" y="941654"/>
            <a:ext cx="10046898" cy="8439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78302" y="3840480"/>
            <a:ext cx="10046898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C0F83D-14FC-4BED-AA10-09D2A9841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333" y="1524000"/>
            <a:ext cx="10159338" cy="4495800"/>
          </a:xfrm>
        </p:spPr>
        <p:txBody>
          <a:bodyPr lIns="0" tIns="0" rIns="0" bIns="0"/>
          <a:lstStyle>
            <a:lvl1pPr>
              <a:defRPr sz="19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8146C50-9DD0-424F-B039-02BA9006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30887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A8D1A7B-029E-4399-8170-9F0BDB31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73990"/>
          </a:xfrm>
        </p:spPr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3197" y="1046798"/>
            <a:ext cx="4293870" cy="512444"/>
          </a:xfrm>
        </p:spPr>
        <p:txBody>
          <a:bodyPr lIns="0" tIns="0" rIns="0" bIns="0"/>
          <a:lstStyle>
            <a:lvl1pPr>
              <a:defRPr sz="32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66E3BA5-4788-4EA5-93C4-ACE5CF77A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330" y="1211176"/>
            <a:ext cx="10159337" cy="461665"/>
          </a:xfrm>
        </p:spPr>
        <p:txBody>
          <a:bodyPr lIns="0" tIns="0" rIns="0" bIns="0"/>
          <a:lstStyle>
            <a:lvl1pPr>
              <a:defRPr sz="3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680670-F60D-4F13-9AA2-4EBDD258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E6BD74-DD3D-46C1-982B-4627DCEDB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7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-2" y="6549390"/>
            <a:ext cx="12192000" cy="332740"/>
          </a:xfrm>
          <a:custGeom>
            <a:avLst/>
            <a:gdLst/>
            <a:ahLst/>
            <a:cxnLst/>
            <a:rect l="l" t="t" r="r" b="b"/>
            <a:pathLst>
              <a:path w="12192000" h="332740">
                <a:moveTo>
                  <a:pt x="12192000" y="0"/>
                </a:moveTo>
                <a:lnTo>
                  <a:pt x="0" y="0"/>
                </a:lnTo>
                <a:lnTo>
                  <a:pt x="0" y="332232"/>
                </a:lnTo>
                <a:lnTo>
                  <a:pt x="12192000" y="3322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3E76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330" y="1211176"/>
            <a:ext cx="10159337" cy="512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332" y="1723620"/>
            <a:ext cx="10159338" cy="4107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44985" y="6594422"/>
            <a:ext cx="210820" cy="173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pPr marL="38100">
              <a:lnSpc>
                <a:spcPts val="1250"/>
              </a:lnSpc>
            </a:pPr>
            <a:fld id="{81D60167-4931-47E6-BA6A-407CBD079E47}" type="slidenum">
              <a:rPr dirty="0"/>
              <a:pPr marL="38100">
                <a:lnSpc>
                  <a:spcPts val="1250"/>
                </a:lnSpc>
              </a:pPr>
              <a:t>‹#›</a:t>
            </a:fld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303275"/>
            <a:ext cx="1327404" cy="2749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 /><Relationship Id="rId7" Type="http://schemas.openxmlformats.org/officeDocument/2006/relationships/image" Target="../media/image25.jpeg" /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4.jpeg" /><Relationship Id="rId5" Type="http://schemas.openxmlformats.org/officeDocument/2006/relationships/image" Target="../media/image23.jpeg" /><Relationship Id="rId4" Type="http://schemas.openxmlformats.org/officeDocument/2006/relationships/image" Target="../media/image22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 /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32.jpeg" /><Relationship Id="rId5" Type="http://schemas.openxmlformats.org/officeDocument/2006/relationships/image" Target="../media/image31.jpeg" /><Relationship Id="rId4" Type="http://schemas.openxmlformats.org/officeDocument/2006/relationships/image" Target="../media/image30.jpeg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 /><Relationship Id="rId2" Type="http://schemas.openxmlformats.org/officeDocument/2006/relationships/image" Target="../media/image35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 /><Relationship Id="rId2" Type="http://schemas.openxmlformats.org/officeDocument/2006/relationships/image" Target="../media/image37.pn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40.png" /><Relationship Id="rId4" Type="http://schemas.openxmlformats.org/officeDocument/2006/relationships/image" Target="../media/image39.jpe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 /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32.jpeg" /><Relationship Id="rId5" Type="http://schemas.openxmlformats.org/officeDocument/2006/relationships/image" Target="../media/image31.jpeg" /><Relationship Id="rId4" Type="http://schemas.openxmlformats.org/officeDocument/2006/relationships/image" Target="../media/image30.jpeg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 /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 /><Relationship Id="rId7" Type="http://schemas.openxmlformats.org/officeDocument/2006/relationships/image" Target="../media/image47.jpeg" /><Relationship Id="rId2" Type="http://schemas.openxmlformats.org/officeDocument/2006/relationships/image" Target="../media/image42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46.jpeg" /><Relationship Id="rId5" Type="http://schemas.openxmlformats.org/officeDocument/2006/relationships/image" Target="../media/image45.jpeg" /><Relationship Id="rId4" Type="http://schemas.openxmlformats.org/officeDocument/2006/relationships/image" Target="../media/image44.jpeg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Munish.sharma@relianceada.com" TargetMode="External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 /><Relationship Id="rId3" Type="http://schemas.openxmlformats.org/officeDocument/2006/relationships/diagramLayout" Target="../diagrams/layout1.xml" /><Relationship Id="rId7" Type="http://schemas.openxmlformats.org/officeDocument/2006/relationships/image" Target="../media/image4.png" /><Relationship Id="rId12" Type="http://schemas.openxmlformats.org/officeDocument/2006/relationships/image" Target="../media/image9.png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.xml" /><Relationship Id="rId11" Type="http://schemas.openxmlformats.org/officeDocument/2006/relationships/image" Target="../media/image8.png" /><Relationship Id="rId5" Type="http://schemas.openxmlformats.org/officeDocument/2006/relationships/diagramColors" Target="../diagrams/colors1.xml" /><Relationship Id="rId10" Type="http://schemas.openxmlformats.org/officeDocument/2006/relationships/image" Target="../media/image7.png" /><Relationship Id="rId4" Type="http://schemas.openxmlformats.org/officeDocument/2006/relationships/diagramQuickStyle" Target="../diagrams/quickStyle1.xml" /><Relationship Id="rId9" Type="http://schemas.openxmlformats.org/officeDocument/2006/relationships/image" Target="../media/image6.png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7" Type="http://schemas.openxmlformats.org/officeDocument/2006/relationships/image" Target="../media/image17.jpeg" /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4.xml" /><Relationship Id="rId6" Type="http://schemas.openxmlformats.org/officeDocument/2006/relationships/image" Target="../media/image16.png" /><Relationship Id="rId5" Type="http://schemas.openxmlformats.org/officeDocument/2006/relationships/image" Target="../media/image15.png" /><Relationship Id="rId4" Type="http://schemas.openxmlformats.org/officeDocument/2006/relationships/image" Target="../media/image14.pn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 /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6400" y="1371600"/>
            <a:ext cx="8610600" cy="86177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/>
              <a:t>CONSUMER EMPOWERMENT &amp; </a:t>
            </a:r>
            <a:br>
              <a:rPr lang="en-US" b="1" dirty="0"/>
            </a:br>
            <a:r>
              <a:rPr lang="en-US" b="1" dirty="0"/>
              <a:t>GRIEVANCE REDRESSAL MECHANISM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</a:t>
            </a:fld>
            <a:endParaRPr lang="en-I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2292350"/>
            <a:ext cx="915670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5638800"/>
            <a:ext cx="3336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24</a:t>
            </a:r>
            <a:r>
              <a:rPr lang="en-US" b="1" baseline="30000" dirty="0"/>
              <a:t>th</a:t>
            </a:r>
            <a:r>
              <a:rPr lang="en-US" b="1" dirty="0"/>
              <a:t> Aug’2023</a:t>
            </a:r>
          </a:p>
          <a:p>
            <a:pPr algn="r"/>
            <a:r>
              <a:rPr lang="en-US" b="1" dirty="0"/>
              <a:t>National Power Training Institute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304800"/>
            <a:ext cx="8806163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BSES “A Socially Responsible Organization”</a:t>
            </a:r>
          </a:p>
        </p:txBody>
      </p:sp>
      <p:pic>
        <p:nvPicPr>
          <p:cNvPr id="6" name="Content Placeholder 8" descr="Photo00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5243" y="4360909"/>
            <a:ext cx="1520670" cy="14450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2036" y="2761300"/>
            <a:ext cx="1554062" cy="143597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8983" y="1299179"/>
            <a:ext cx="1915640" cy="129849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2036" y="1299179"/>
            <a:ext cx="1496774" cy="130487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6047" y="2789421"/>
            <a:ext cx="1920241" cy="137973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7" cstate="print"/>
          <a:srcRect b="49086"/>
          <a:stretch/>
        </p:blipFill>
        <p:spPr bwMode="auto">
          <a:xfrm>
            <a:off x="8556047" y="4360908"/>
            <a:ext cx="1920241" cy="143353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881895" y="1321320"/>
            <a:ext cx="4399390" cy="442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3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Supporting “Swatch </a:t>
            </a:r>
            <a:r>
              <a:rPr lang="en-IN" kern="0" dirty="0" err="1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Bharat</a:t>
            </a: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kern="0" dirty="0" err="1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Abhiyaan</a:t>
            </a: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”</a:t>
            </a:r>
          </a:p>
          <a:p>
            <a:pPr marL="342900" indent="-342900">
              <a:lnSpc>
                <a:spcPct val="130000"/>
              </a:lnSpc>
              <a:spcBef>
                <a:spcPts val="3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Adult Literacy Program for Women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Renovation of crematoriums</a:t>
            </a:r>
            <a:endParaRPr lang="en-IN" kern="0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IN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Free Medical camps (Eye-care, Cancer &amp; Blood donation)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Self defense training for girls 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Vocational training for unemployed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Energy Programs for school children </a:t>
            </a:r>
            <a:endParaRPr lang="en-IN" b="1" kern="0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Promoting “Earth Hour”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Tree Plantation</a:t>
            </a:r>
          </a:p>
          <a:p>
            <a:pPr marL="342900" indent="-342900" fontAlgn="base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Facilitating physically challenged etc.</a:t>
            </a:r>
          </a:p>
        </p:txBody>
      </p:sp>
      <p:sp>
        <p:nvSpPr>
          <p:cNvPr id="13" name="AutoShape 105"/>
          <p:cNvSpPr>
            <a:spLocks noChangeArrowheads="1"/>
          </p:cNvSpPr>
          <p:nvPr/>
        </p:nvSpPr>
        <p:spPr bwMode="auto">
          <a:xfrm>
            <a:off x="1989743" y="5950960"/>
            <a:ext cx="8087933" cy="283536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Over 1 Lakh saplings planted over the years, adding to the capital’s green cover.</a:t>
            </a:r>
          </a:p>
        </p:txBody>
      </p:sp>
    </p:spTree>
    <p:extLst>
      <p:ext uri="{BB962C8B-B14F-4D97-AF65-F5344CB8AC3E}">
        <p14:creationId xmlns:p14="http://schemas.microsoft.com/office/powerpoint/2010/main" val="2429374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265040" y="666690"/>
            <a:ext cx="871716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Community Initiatives – Women Empowerment &amp; Training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143000" y="1193590"/>
            <a:ext cx="8912773" cy="4826210"/>
            <a:chOff x="1617307" y="774121"/>
            <a:chExt cx="8912773" cy="4826210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7307" y="774121"/>
              <a:ext cx="8898658" cy="1724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4032986" y="2498236"/>
              <a:ext cx="1782827" cy="276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Mahila Shiksha Kendra</a:t>
              </a: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6207781" y="2488950"/>
              <a:ext cx="3916217" cy="2769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Vocational Training – Certificate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897907" y="2479424"/>
              <a:ext cx="1714456" cy="2865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Vocational Training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9559" y="3333935"/>
              <a:ext cx="8860521" cy="1779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1961245" y="5304514"/>
              <a:ext cx="3684222" cy="2773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Self Defence Training</a:t>
              </a:r>
            </a:p>
          </p:txBody>
        </p:sp>
        <p:sp>
          <p:nvSpPr>
            <p:cNvPr id="12" name="TextBox 6"/>
            <p:cNvSpPr txBox="1">
              <a:spLocks noChangeArrowheads="1"/>
            </p:cNvSpPr>
            <p:nvPr/>
          </p:nvSpPr>
          <p:spPr bwMode="auto">
            <a:xfrm>
              <a:off x="6051867" y="5312821"/>
              <a:ext cx="2271040" cy="287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Financial Literacy &amp; Inclusion</a:t>
              </a:r>
            </a:p>
          </p:txBody>
        </p:sp>
        <p:sp>
          <p:nvSpPr>
            <p:cNvPr id="13" name="TextBox 7"/>
            <p:cNvSpPr txBox="1">
              <a:spLocks noChangeArrowheads="1"/>
            </p:cNvSpPr>
            <p:nvPr/>
          </p:nvSpPr>
          <p:spPr bwMode="auto">
            <a:xfrm>
              <a:off x="8729307" y="5305954"/>
              <a:ext cx="1710522" cy="2759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altLang="en-US" sz="1200" dirty="0">
                  <a:solidFill>
                    <a:srgbClr val="005DA2"/>
                  </a:solidFill>
                </a:rPr>
                <a:t>DESKIT 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953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523980" y="6629400"/>
            <a:ext cx="210820" cy="161583"/>
          </a:xfrm>
        </p:spPr>
        <p:txBody>
          <a:bodyPr/>
          <a:lstStyle/>
          <a:p>
            <a:fld id="{0CD401B6-F46C-4EA7-AD0A-1C3AA9C111E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264341"/>
            <a:ext cx="8640960" cy="4214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Proactive Communication with Stakeholders</a:t>
            </a:r>
          </a:p>
        </p:txBody>
      </p:sp>
      <p:pic>
        <p:nvPicPr>
          <p:cNvPr id="6" name="Picture 5" descr="IMG-20191218-WA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41299" y="1342286"/>
            <a:ext cx="2257548" cy="192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 descr="IMG-20191217-WA000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63771" y="4099676"/>
            <a:ext cx="2451053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 descr="KHA_898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72241" y="1342287"/>
            <a:ext cx="2322049" cy="1935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06602" y="3278273"/>
            <a:ext cx="2427838" cy="20431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5DA2"/>
                </a:solidFill>
              </a:rPr>
              <a:t>  </a:t>
            </a:r>
            <a:r>
              <a:rPr lang="en-US" sz="1200" b="1" dirty="0" err="1">
                <a:solidFill>
                  <a:srgbClr val="005DA2"/>
                </a:solidFill>
              </a:rPr>
              <a:t>Utkrisht</a:t>
            </a:r>
            <a:r>
              <a:rPr lang="en-US" sz="1200" b="1" dirty="0">
                <a:solidFill>
                  <a:srgbClr val="005DA2"/>
                </a:solidFill>
              </a:rPr>
              <a:t> </a:t>
            </a:r>
            <a:r>
              <a:rPr lang="en-US" sz="1200" b="1" dirty="0" err="1">
                <a:solidFill>
                  <a:srgbClr val="005DA2"/>
                </a:solidFill>
              </a:rPr>
              <a:t>Sahabhagi</a:t>
            </a:r>
            <a:r>
              <a:rPr lang="en-US" sz="1200" b="1" dirty="0">
                <a:solidFill>
                  <a:srgbClr val="005DA2"/>
                </a:solidFill>
              </a:rPr>
              <a:t> Meet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63116" y="5907630"/>
            <a:ext cx="2562348" cy="20431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5DA2"/>
                </a:solidFill>
              </a:rPr>
              <a:t>   School Energy Program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9473" y="3277328"/>
            <a:ext cx="1981200" cy="20431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5DA2"/>
                </a:solidFill>
              </a:rPr>
              <a:t>  DSM Meet</a:t>
            </a:r>
          </a:p>
        </p:txBody>
      </p:sp>
      <p:pic>
        <p:nvPicPr>
          <p:cNvPr id="12" name="Picture 11" descr="IMG-20191115-WA001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772240" y="4084874"/>
            <a:ext cx="2322050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984343" y="5907630"/>
            <a:ext cx="1828800" cy="20431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5DA2"/>
                </a:solidFill>
              </a:rPr>
              <a:t>   </a:t>
            </a:r>
            <a:r>
              <a:rPr lang="en-US" sz="1200" b="1" dirty="0" err="1">
                <a:solidFill>
                  <a:srgbClr val="005DA2"/>
                </a:solidFill>
              </a:rPr>
              <a:t>Aap</a:t>
            </a:r>
            <a:r>
              <a:rPr lang="en-US" sz="1200" b="1" dirty="0">
                <a:solidFill>
                  <a:srgbClr val="005DA2"/>
                </a:solidFill>
              </a:rPr>
              <a:t> </a:t>
            </a:r>
            <a:r>
              <a:rPr lang="en-US" sz="1200" b="1" dirty="0" err="1">
                <a:solidFill>
                  <a:srgbClr val="005DA2"/>
                </a:solidFill>
              </a:rPr>
              <a:t>Ke</a:t>
            </a:r>
            <a:r>
              <a:rPr lang="en-US" sz="1200" b="1" dirty="0">
                <a:solidFill>
                  <a:srgbClr val="005DA2"/>
                </a:solidFill>
              </a:rPr>
              <a:t> </a:t>
            </a:r>
            <a:r>
              <a:rPr lang="en-US" sz="1200" b="1" dirty="0" err="1">
                <a:solidFill>
                  <a:srgbClr val="005DA2"/>
                </a:solidFill>
              </a:rPr>
              <a:t>Dwar</a:t>
            </a:r>
            <a:r>
              <a:rPr lang="en-US" sz="1200" b="1" dirty="0">
                <a:solidFill>
                  <a:srgbClr val="005DA2"/>
                </a:solidFill>
              </a:rPr>
              <a:t> </a:t>
            </a:r>
          </a:p>
        </p:txBody>
      </p:sp>
      <p:pic>
        <p:nvPicPr>
          <p:cNvPr id="14" name="Picture 13" descr="IMG-20191211-WA001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963116" y="1375021"/>
            <a:ext cx="2451052" cy="1870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8236141" y="3270470"/>
            <a:ext cx="1905000" cy="204311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5DA2"/>
                </a:solidFill>
              </a:rPr>
              <a:t>   RWA Meet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901985" y="3888553"/>
            <a:ext cx="2671666" cy="3813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Regular interactions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906651" y="4326899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Proactive communications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906651" y="4707899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Collective decision making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906651" y="5088276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Sense of recognition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906651" y="5473935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Active participation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897224" y="5851717"/>
            <a:ext cx="2667000" cy="321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5DA2"/>
                </a:solidFill>
              </a:rPr>
              <a:t>Relationship building</a:t>
            </a:r>
          </a:p>
        </p:txBody>
      </p:sp>
      <p:sp>
        <p:nvSpPr>
          <p:cNvPr id="22" name="Oval 21"/>
          <p:cNvSpPr/>
          <p:nvPr/>
        </p:nvSpPr>
        <p:spPr>
          <a:xfrm>
            <a:off x="4486544" y="3947275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</a:t>
            </a:r>
          </a:p>
        </p:txBody>
      </p:sp>
      <p:sp>
        <p:nvSpPr>
          <p:cNvPr id="23" name="Oval 22"/>
          <p:cNvSpPr/>
          <p:nvPr/>
        </p:nvSpPr>
        <p:spPr>
          <a:xfrm>
            <a:off x="4486544" y="4342991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486544" y="472359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4486544" y="510478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4</a:t>
            </a:r>
          </a:p>
        </p:txBody>
      </p:sp>
      <p:sp>
        <p:nvSpPr>
          <p:cNvPr id="26" name="Oval 25"/>
          <p:cNvSpPr/>
          <p:nvPr/>
        </p:nvSpPr>
        <p:spPr>
          <a:xfrm>
            <a:off x="4486940" y="5490439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5</a:t>
            </a:r>
          </a:p>
        </p:txBody>
      </p:sp>
      <p:sp>
        <p:nvSpPr>
          <p:cNvPr id="27" name="Oval 26"/>
          <p:cNvSpPr/>
          <p:nvPr/>
        </p:nvSpPr>
        <p:spPr>
          <a:xfrm>
            <a:off x="4486544" y="5874410"/>
            <a:ext cx="304800" cy="304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64157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13</a:t>
            </a:fld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2743200"/>
            <a:ext cx="9344892" cy="553998"/>
          </a:xfrm>
          <a:prstGeom prst="rect">
            <a:avLst/>
          </a:prstGeom>
          <a:solidFill>
            <a:srgbClr val="3E762A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Consumer Grievance Redressal</a:t>
            </a:r>
          </a:p>
        </p:txBody>
      </p:sp>
    </p:spTree>
    <p:extLst>
      <p:ext uri="{BB962C8B-B14F-4D97-AF65-F5344CB8AC3E}">
        <p14:creationId xmlns:p14="http://schemas.microsoft.com/office/powerpoint/2010/main" val="1040263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61665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Complaint Redressal &amp; Escalation Mechanism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14</a:t>
            </a:fld>
            <a:endParaRPr lang="en-IN" dirty="0"/>
          </a:p>
        </p:txBody>
      </p:sp>
      <p:sp>
        <p:nvSpPr>
          <p:cNvPr id="34" name="Rectangle 33"/>
          <p:cNvSpPr/>
          <p:nvPr/>
        </p:nvSpPr>
        <p:spPr>
          <a:xfrm>
            <a:off x="910231" y="4152899"/>
            <a:ext cx="1823542" cy="22478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 Center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Email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Website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Mobile App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Social Media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Forums</a:t>
            </a:r>
            <a:endParaRPr lang="en-US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/>
          <p:cNvCxnSpPr>
            <a:stCxn id="33" idx="2"/>
            <a:endCxn id="34" idx="0"/>
          </p:cNvCxnSpPr>
          <p:nvPr/>
        </p:nvCxnSpPr>
        <p:spPr>
          <a:xfrm>
            <a:off x="1818336" y="3560138"/>
            <a:ext cx="3666" cy="59276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53093" y="1790281"/>
            <a:ext cx="1948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BSES Touch Points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733800" y="5867400"/>
            <a:ext cx="1385247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Care Officer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733800" y="5105400"/>
            <a:ext cx="1385247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Manager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733800" y="4343400"/>
            <a:ext cx="1385247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Divisional Chief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696933" y="3581400"/>
            <a:ext cx="1618267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 Customer Care</a:t>
            </a:r>
          </a:p>
        </p:txBody>
      </p:sp>
      <p:cxnSp>
        <p:nvCxnSpPr>
          <p:cNvPr id="41" name="Straight Arrow Connector 40"/>
          <p:cNvCxnSpPr>
            <a:stCxn id="37" idx="0"/>
            <a:endCxn id="38" idx="2"/>
          </p:cNvCxnSpPr>
          <p:nvPr/>
        </p:nvCxnSpPr>
        <p:spPr>
          <a:xfrm flipV="1">
            <a:off x="4426424" y="5638800"/>
            <a:ext cx="0" cy="228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8" idx="0"/>
            <a:endCxn id="39" idx="2"/>
          </p:cNvCxnSpPr>
          <p:nvPr/>
        </p:nvCxnSpPr>
        <p:spPr>
          <a:xfrm flipV="1">
            <a:off x="4426424" y="4876800"/>
            <a:ext cx="0" cy="228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13"/>
          <p:cNvCxnSpPr>
            <a:stCxn id="39" idx="3"/>
            <a:endCxn id="40" idx="2"/>
          </p:cNvCxnSpPr>
          <p:nvPr/>
        </p:nvCxnSpPr>
        <p:spPr>
          <a:xfrm flipV="1">
            <a:off x="5119047" y="4267200"/>
            <a:ext cx="1387020" cy="34290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886200" y="1858869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43600" y="1871246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2</a:t>
            </a: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3346786" y="1871246"/>
            <a:ext cx="4339" cy="46057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410200" y="1871246"/>
            <a:ext cx="3" cy="46057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13"/>
          <p:cNvCxnSpPr>
            <a:stCxn id="40" idx="3"/>
            <a:endCxn id="56" idx="2"/>
          </p:cNvCxnSpPr>
          <p:nvPr/>
        </p:nvCxnSpPr>
        <p:spPr>
          <a:xfrm flipV="1">
            <a:off x="7315200" y="3545820"/>
            <a:ext cx="1371600" cy="37848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153400" y="1857272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3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7578125" y="1871248"/>
            <a:ext cx="41875" cy="460575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058400" y="2238828"/>
            <a:ext cx="1371600" cy="5805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 Ombudsman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231222" y="182880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4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9829797" y="1871246"/>
            <a:ext cx="3" cy="452955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13"/>
          <p:cNvCxnSpPr>
            <a:stCxn id="56" idx="3"/>
            <a:endCxn id="51" idx="2"/>
          </p:cNvCxnSpPr>
          <p:nvPr/>
        </p:nvCxnSpPr>
        <p:spPr>
          <a:xfrm flipV="1">
            <a:off x="9525000" y="2819400"/>
            <a:ext cx="1219200" cy="369129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770505" y="4797623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005DA2"/>
                </a:solidFill>
              </a:rPr>
              <a:t>If not satisfied  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848600" y="2831238"/>
            <a:ext cx="1676400" cy="71458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Consumer Grievance Redressal Forum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000999" y="4111823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005DA2"/>
                </a:solidFill>
              </a:rPr>
              <a:t>If not satisfied  </a:t>
            </a:r>
          </a:p>
        </p:txBody>
      </p:sp>
      <p:sp>
        <p:nvSpPr>
          <p:cNvPr id="58" name="Rectangle 2"/>
          <p:cNvSpPr/>
          <p:nvPr/>
        </p:nvSpPr>
        <p:spPr bwMode="auto">
          <a:xfrm>
            <a:off x="1143000" y="3810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926076" y="2574310"/>
            <a:ext cx="1784520" cy="985828"/>
            <a:chOff x="960575" y="2542021"/>
            <a:chExt cx="1784520" cy="985828"/>
          </a:xfrm>
        </p:grpSpPr>
        <p:sp>
          <p:nvSpPr>
            <p:cNvPr id="33" name="Rectangle 32"/>
            <p:cNvSpPr/>
            <p:nvPr/>
          </p:nvSpPr>
          <p:spPr>
            <a:xfrm>
              <a:off x="960575" y="3251721"/>
              <a:ext cx="1784520" cy="2761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Aggrieved Consumer</a:t>
              </a:r>
            </a:p>
          </p:txBody>
        </p:sp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3043" y="2542021"/>
              <a:ext cx="1023765" cy="731022"/>
            </a:xfrm>
            <a:prstGeom prst="rect">
              <a:avLst/>
            </a:prstGeom>
          </p:spPr>
        </p:pic>
      </p:grp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4597" y="3980797"/>
            <a:ext cx="1768030" cy="2020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3587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30887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Measures taken to reduce Complaints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15</a:t>
            </a:fld>
            <a:endParaRPr lang="en-IN" dirty="0"/>
          </a:p>
        </p:txBody>
      </p:sp>
      <p:sp>
        <p:nvSpPr>
          <p:cNvPr id="7" name="Rectangle 2"/>
          <p:cNvSpPr/>
          <p:nvPr/>
        </p:nvSpPr>
        <p:spPr bwMode="auto">
          <a:xfrm>
            <a:off x="990600" y="3810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1504180"/>
            <a:ext cx="7772400" cy="36012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Awareness sessions for consumer groups about changes in core activities like new connection, billing and metering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RWAs meet to interact and take feedbacks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and modification of internal SOP’s based on consumer grievance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focus on correct bill generation and established pre-audit process 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Provisional Billing camps &amp; Bill explanation service through WhatsApp for better understanding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of Area Manager created solely for consumer services / Grievance handling 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“Ask for Call Back service” for quick resolution of queries 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Outage Information SMS for prior information regarding shutdown/ maintenance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Tier Escalation Matrix is in place </a:t>
            </a:r>
          </a:p>
        </p:txBody>
      </p:sp>
      <p:pic>
        <p:nvPicPr>
          <p:cNvPr id="9" name="Picture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0" y="1125339"/>
            <a:ext cx="1998980" cy="19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 rotWithShape="1">
          <a:blip r:embed="rId3"/>
          <a:srcRect l="2678"/>
          <a:stretch/>
        </p:blipFill>
        <p:spPr bwMode="auto">
          <a:xfrm>
            <a:off x="9525000" y="3581400"/>
            <a:ext cx="1998980" cy="25146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9331013" y="6137577"/>
            <a:ext cx="2464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WhatsApp message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1013" y="3124200"/>
            <a:ext cx="2464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SMS message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143000" y="5201240"/>
            <a:ext cx="7086600" cy="12441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r>
              <a:rPr lang="en-US" sz="1600" b="1" dirty="0">
                <a:solidFill>
                  <a:schemeClr val="tx1"/>
                </a:solidFill>
              </a:rPr>
              <a:t>In BSES w.r.t. last year (YTM Jan’21 vs Jan’22)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chemeClr val="tx1"/>
                </a:solidFill>
              </a:rPr>
              <a:t>Metering Complaints reduced by 23%  ( ~ 680 complaints / lakh consumers)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chemeClr val="tx1"/>
                </a:solidFill>
              </a:rPr>
              <a:t>Billing Complaints reduced by 53% ( ~ 114 complaints / lakh consumers)</a:t>
            </a:r>
          </a:p>
        </p:txBody>
      </p:sp>
    </p:spTree>
    <p:extLst>
      <p:ext uri="{BB962C8B-B14F-4D97-AF65-F5344CB8AC3E}">
        <p14:creationId xmlns:p14="http://schemas.microsoft.com/office/powerpoint/2010/main" val="910346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92443"/>
          </a:xfrm>
        </p:spPr>
        <p:txBody>
          <a:bodyPr/>
          <a:lstStyle/>
          <a:p>
            <a:r>
              <a:rPr lang="en-IN" sz="3200" kern="1200" dirty="0">
                <a:solidFill>
                  <a:schemeClr val="tx1"/>
                </a:solidFill>
              </a:rPr>
              <a:t>Complaint Forums - Presence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16</a:t>
            </a:fld>
            <a:endParaRPr lang="en-IN" dirty="0"/>
          </a:p>
        </p:txBody>
      </p:sp>
      <p:sp>
        <p:nvSpPr>
          <p:cNvPr id="53" name="Rectangle 2"/>
          <p:cNvSpPr/>
          <p:nvPr/>
        </p:nvSpPr>
        <p:spPr bwMode="auto">
          <a:xfrm>
            <a:off x="1066800" y="3810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527189" y="3438143"/>
            <a:ext cx="3505200" cy="2916118"/>
            <a:chOff x="126123" y="2502122"/>
            <a:chExt cx="3505200" cy="2916118"/>
          </a:xfrm>
        </p:grpSpPr>
        <p:grpSp>
          <p:nvGrpSpPr>
            <p:cNvPr id="7" name="Group 71"/>
            <p:cNvGrpSpPr/>
            <p:nvPr/>
          </p:nvGrpSpPr>
          <p:grpSpPr>
            <a:xfrm>
              <a:off x="126123" y="2921877"/>
              <a:ext cx="3505200" cy="2496363"/>
              <a:chOff x="5396080" y="3254476"/>
              <a:chExt cx="3780498" cy="249636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5707033" y="3673675"/>
                <a:ext cx="3469545" cy="2077164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buFont typeface="Arial" panose="020B0604020202020204" pitchFamily="34" charset="0"/>
                  <a:buChar char="•"/>
                </a:pPr>
                <a:endParaRPr lang="en-US" altLang="ko-KR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DERC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Electricity Ombudsman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CGRF (Consumer Grievance Redressal Forum) 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PG Cell (Public Grievance under GoNCTD for electricity)</a:t>
                </a:r>
              </a:p>
              <a:p>
                <a:pPr marL="227013" indent="-22701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PG Commission (Public Grievance)</a:t>
                </a:r>
                <a:endParaRPr lang="ko-KR" altLang="en-US" sz="1400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396080" y="3254476"/>
                <a:ext cx="1658421" cy="78319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cs typeface="Arial" panose="020B0604020202020204" pitchFamily="34" charset="0"/>
                  </a:rPr>
                  <a:t>Consumer Forums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Rounded Rectangle 53"/>
            <p:cNvSpPr/>
            <p:nvPr/>
          </p:nvSpPr>
          <p:spPr>
            <a:xfrm>
              <a:off x="1757951" y="2502122"/>
              <a:ext cx="990600" cy="74923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/>
                <a:t>1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457326" y="2280744"/>
            <a:ext cx="3530531" cy="3937499"/>
            <a:chOff x="3287183" y="3213981"/>
            <a:chExt cx="2638024" cy="3937499"/>
          </a:xfrm>
        </p:grpSpPr>
        <p:grpSp>
          <p:nvGrpSpPr>
            <p:cNvPr id="24" name="Group 110"/>
            <p:cNvGrpSpPr/>
            <p:nvPr/>
          </p:nvGrpSpPr>
          <p:grpSpPr>
            <a:xfrm>
              <a:off x="3287183" y="3723545"/>
              <a:ext cx="2638024" cy="3427935"/>
              <a:chOff x="5830442" y="4219843"/>
              <a:chExt cx="3274590" cy="3427935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5889061" y="4521816"/>
                <a:ext cx="3215971" cy="3125962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endParaRPr lang="en-US" altLang="ko-K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ko-K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LG Portal (Lieutenant Governor Portal)</a:t>
                </a: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PGMS (Public Grievance Monitoring System) under GoNCTD</a:t>
                </a: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CPGRAM (Centralized Public Grievance Redressal &amp; Monitoring) under Min. of Public Grievance</a:t>
                </a:r>
              </a:p>
              <a:p>
                <a:pPr marL="169863" indent="-169863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NCH (National Consumer Helpline) under Min. of Consumer Affairs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830442" y="4219843"/>
                <a:ext cx="2243917" cy="78319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cs typeface="Arial" panose="020B0604020202020204" pitchFamily="34" charset="0"/>
                  </a:rPr>
                  <a:t>Online Portal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5" name="Rounded Rectangle 54"/>
            <p:cNvSpPr/>
            <p:nvPr/>
          </p:nvSpPr>
          <p:spPr>
            <a:xfrm>
              <a:off x="5150069" y="3213981"/>
              <a:ext cx="719962" cy="74923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/>
                <a:t>2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534400" y="1284972"/>
            <a:ext cx="3296311" cy="2048955"/>
            <a:chOff x="6195844" y="4252033"/>
            <a:chExt cx="3296311" cy="1890581"/>
          </a:xfrm>
        </p:grpSpPr>
        <p:grpSp>
          <p:nvGrpSpPr>
            <p:cNvPr id="27" name="Group 113"/>
            <p:cNvGrpSpPr/>
            <p:nvPr/>
          </p:nvGrpSpPr>
          <p:grpSpPr>
            <a:xfrm>
              <a:off x="6195844" y="4587767"/>
              <a:ext cx="2801011" cy="1554847"/>
              <a:chOff x="5910261" y="4188551"/>
              <a:chExt cx="2511194" cy="1577196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159970" y="4694966"/>
                <a:ext cx="2261485" cy="1070781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>
                  <a:buFont typeface="Arial" panose="020B0604020202020204" pitchFamily="34" charset="0"/>
                  <a:buChar char="•"/>
                </a:pPr>
                <a:endParaRPr lang="en-US" altLang="ko-KR" sz="1400" i="1" dirty="0">
                  <a:solidFill>
                    <a:srgbClr val="005DA2"/>
                  </a:solidFill>
                </a:endParaRPr>
              </a:p>
              <a:p>
                <a:pPr>
                  <a:buFont typeface="Arial" panose="020B0604020202020204" pitchFamily="34" charset="0"/>
                  <a:buChar char="•"/>
                </a:pPr>
                <a:endParaRPr lang="en-US" altLang="ko-KR" sz="1400" i="1" dirty="0">
                  <a:solidFill>
                    <a:srgbClr val="005DA2"/>
                  </a:solidFill>
                </a:endParaRPr>
              </a:p>
              <a:p>
                <a:pPr marL="169863" indent="-16986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Ministry of Power</a:t>
                </a:r>
              </a:p>
              <a:p>
                <a:pPr marL="169863" indent="-169863">
                  <a:buFont typeface="Arial" panose="020B0604020202020204" pitchFamily="34" charset="0"/>
                  <a:buChar char="•"/>
                </a:pPr>
                <a:r>
                  <a:rPr lang="en-US" altLang="ko-KR" sz="1400" i="1" dirty="0">
                    <a:solidFill>
                      <a:schemeClr val="tx1"/>
                    </a:solidFill>
                  </a:rPr>
                  <a:t>Department of Power</a:t>
                </a:r>
                <a:endParaRPr lang="ko-KR" altLang="en-US" sz="1400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910261" y="4188551"/>
                <a:ext cx="2021201" cy="794451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>
                    <a:cs typeface="Arial" panose="020B0604020202020204" pitchFamily="34" charset="0"/>
                  </a:rPr>
                  <a:t>Ministry &amp; Govt. Dept.</a:t>
                </a:r>
                <a:endParaRPr lang="ko-KR" altLang="en-US" sz="20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8501555" y="4252033"/>
              <a:ext cx="990600" cy="74923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2980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92443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Virtual Customer Engagement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17</a:t>
            </a:fld>
            <a:endParaRPr lang="en-IN" dirty="0"/>
          </a:p>
        </p:txBody>
      </p:sp>
      <p:sp>
        <p:nvSpPr>
          <p:cNvPr id="10" name="Rounded Rectangle 9"/>
          <p:cNvSpPr/>
          <p:nvPr/>
        </p:nvSpPr>
        <p:spPr>
          <a:xfrm>
            <a:off x="685799" y="1627385"/>
            <a:ext cx="2590801" cy="1908726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ounded Rectangle 11"/>
          <p:cNvSpPr/>
          <p:nvPr/>
        </p:nvSpPr>
        <p:spPr>
          <a:xfrm>
            <a:off x="3685881" y="1627385"/>
            <a:ext cx="2436496" cy="1908726"/>
          </a:xfrm>
          <a:prstGeom prst="roundRect">
            <a:avLst>
              <a:gd name="adj" fmla="val 10000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Rounded Rectangle 13"/>
          <p:cNvSpPr/>
          <p:nvPr/>
        </p:nvSpPr>
        <p:spPr>
          <a:xfrm>
            <a:off x="6495854" y="1627385"/>
            <a:ext cx="2312810" cy="1908725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Rounded Rectangle 15"/>
          <p:cNvSpPr/>
          <p:nvPr/>
        </p:nvSpPr>
        <p:spPr>
          <a:xfrm>
            <a:off x="9227954" y="1627385"/>
            <a:ext cx="2176316" cy="1908725"/>
          </a:xfrm>
          <a:prstGeom prst="roundRect">
            <a:avLst>
              <a:gd name="adj" fmla="val 10000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1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Rectangle 2"/>
          <p:cNvSpPr/>
          <p:nvPr/>
        </p:nvSpPr>
        <p:spPr bwMode="auto">
          <a:xfrm>
            <a:off x="1143000" y="3810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85800" y="3733800"/>
            <a:ext cx="2590800" cy="256316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eRWA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</a:t>
            </a:r>
          </a:p>
          <a:p>
            <a:pPr lvl="0" algn="ctr" defTabSz="622300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Aap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Saath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Vartalaap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14300" lvl="1" indent="-1143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novel and first of it’s kind’s initiative in the country by a Discom to organize virtual online meetings with its RWAs</a:t>
            </a:r>
          </a:p>
          <a:p>
            <a:pPr marL="114300" lvl="1" indent="-1143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Connected  virtually with 2,840 RWA’s  across South, West , Central &amp; East  Delhi  in FY 20-21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685881" y="3733800"/>
            <a:ext cx="2436496" cy="19577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eDSM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</a:t>
            </a:r>
          </a:p>
          <a:p>
            <a:pPr lvl="0" algn="ctr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Meetings with RWA &amp; consumers &amp; Renewables Team</a:t>
            </a: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30 sessions in 20-21</a:t>
            </a:r>
          </a:p>
          <a:p>
            <a:pPr marL="169863" lvl="0" indent="-169863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generation for conversions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495854" y="3733800"/>
            <a:ext cx="2312811" cy="17968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e-School Energy Program</a:t>
            </a:r>
          </a:p>
          <a:p>
            <a:pPr lvl="0" algn="ctr" defTabSz="622300">
              <a:spcBef>
                <a:spcPct val="0"/>
              </a:spcBef>
              <a:spcAft>
                <a:spcPct val="35000"/>
              </a:spcAft>
            </a:pP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Conservation &amp; Safety Tips</a:t>
            </a: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Drawing Competition</a:t>
            </a:r>
          </a:p>
          <a:p>
            <a:pPr marL="169863" lvl="0" indent="-169863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54 sessions in 20-21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227954" y="3733800"/>
            <a:ext cx="2176316" cy="15143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 defTabSz="6223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 Connect</a:t>
            </a:r>
          </a:p>
          <a:p>
            <a:pPr lvl="0" algn="ctr" defTabSz="622300"/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9863" lvl="0" indent="-169863" defTabSz="6223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CCOs share safety &amp; business updates /mailers on RWA Groups</a:t>
            </a:r>
          </a:p>
        </p:txBody>
      </p:sp>
    </p:spTree>
    <p:extLst>
      <p:ext uri="{BB962C8B-B14F-4D97-AF65-F5344CB8AC3E}">
        <p14:creationId xmlns:p14="http://schemas.microsoft.com/office/powerpoint/2010/main" val="465777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92443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Pro-active communication with stakeholders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18</a:t>
            </a:fld>
            <a:endParaRPr lang="en-IN" dirty="0"/>
          </a:p>
        </p:txBody>
      </p:sp>
      <p:sp>
        <p:nvSpPr>
          <p:cNvPr id="7" name="Rectangle 2"/>
          <p:cNvSpPr/>
          <p:nvPr/>
        </p:nvSpPr>
        <p:spPr bwMode="auto">
          <a:xfrm>
            <a:off x="1066800" y="3048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  <p:pic>
        <p:nvPicPr>
          <p:cNvPr id="15" name="Picture 14" descr="IMG-20191218-WA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86226" y="1587388"/>
            <a:ext cx="2257548" cy="192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Picture 16" descr="IMG-20191217-WA000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8002" y="4344777"/>
            <a:ext cx="2451053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4" name="Picture 23" descr="KHA_898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19200" y="1587388"/>
            <a:ext cx="2322049" cy="1935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1153562" y="3523374"/>
            <a:ext cx="2427838" cy="238363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   US (</a:t>
            </a:r>
            <a:r>
              <a:rPr lang="en-US" sz="1400" b="1" dirty="0" err="1"/>
              <a:t>Utkrisht</a:t>
            </a:r>
            <a:r>
              <a:rPr lang="en-US" sz="1400" b="1" dirty="0"/>
              <a:t> </a:t>
            </a:r>
            <a:r>
              <a:rPr lang="en-US" sz="1400" b="1" dirty="0" err="1"/>
              <a:t>Sahabhagi</a:t>
            </a:r>
            <a:r>
              <a:rPr lang="en-US" sz="1400" b="1" dirty="0"/>
              <a:t>) Meet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77348" y="6152731"/>
            <a:ext cx="2562348" cy="238363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   School Energy Program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24400" y="3522429"/>
            <a:ext cx="1981200" cy="238363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  DSM Meet</a:t>
            </a:r>
          </a:p>
        </p:txBody>
      </p:sp>
      <p:pic>
        <p:nvPicPr>
          <p:cNvPr id="29" name="Picture 28" descr="IMG-20191115-WA001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219200" y="4329975"/>
            <a:ext cx="2322050" cy="1806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1431303" y="6152731"/>
            <a:ext cx="1828800" cy="238363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   </a:t>
            </a:r>
            <a:r>
              <a:rPr lang="en-US" sz="1400" b="1" dirty="0" err="1"/>
              <a:t>Aap</a:t>
            </a:r>
            <a:r>
              <a:rPr lang="en-US" sz="1400" b="1" dirty="0"/>
              <a:t> </a:t>
            </a:r>
            <a:r>
              <a:rPr lang="en-US" sz="1400" b="1" dirty="0" err="1"/>
              <a:t>Ke</a:t>
            </a:r>
            <a:r>
              <a:rPr lang="en-US" sz="1400" b="1" dirty="0"/>
              <a:t> </a:t>
            </a:r>
            <a:r>
              <a:rPr lang="en-US" sz="1400" b="1" dirty="0" err="1"/>
              <a:t>Dwar</a:t>
            </a:r>
            <a:r>
              <a:rPr lang="en-US" sz="1400" b="1" dirty="0"/>
              <a:t> </a:t>
            </a:r>
          </a:p>
        </p:txBody>
      </p:sp>
      <p:pic>
        <p:nvPicPr>
          <p:cNvPr id="36" name="Picture 35" descr="IMG-20191211-WA001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277348" y="1620123"/>
            <a:ext cx="2451052" cy="1870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8550373" y="3515571"/>
            <a:ext cx="1905000" cy="238363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   RWA Meet</a:t>
            </a:r>
          </a:p>
        </p:txBody>
      </p:sp>
      <p:sp>
        <p:nvSpPr>
          <p:cNvPr id="2" name="Rectangle 1"/>
          <p:cNvSpPr/>
          <p:nvPr/>
        </p:nvSpPr>
        <p:spPr>
          <a:xfrm>
            <a:off x="4424361" y="4133654"/>
            <a:ext cx="2671666" cy="3813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Regular interactions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429027" y="4572000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Proactive communications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429027" y="4953000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Collective decision making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429027" y="5333377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Sense of recognition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429027" y="5719036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Active participation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419600" y="6096818"/>
            <a:ext cx="2667000" cy="3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Relationship building</a:t>
            </a:r>
          </a:p>
        </p:txBody>
      </p:sp>
      <p:sp>
        <p:nvSpPr>
          <p:cNvPr id="6" name="Oval 5"/>
          <p:cNvSpPr/>
          <p:nvPr/>
        </p:nvSpPr>
        <p:spPr>
          <a:xfrm>
            <a:off x="4008920" y="4192377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</a:t>
            </a:r>
          </a:p>
        </p:txBody>
      </p:sp>
      <p:sp>
        <p:nvSpPr>
          <p:cNvPr id="43" name="Oval 42"/>
          <p:cNvSpPr/>
          <p:nvPr/>
        </p:nvSpPr>
        <p:spPr>
          <a:xfrm>
            <a:off x="4008920" y="4588093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2</a:t>
            </a:r>
          </a:p>
        </p:txBody>
      </p:sp>
      <p:sp>
        <p:nvSpPr>
          <p:cNvPr id="44" name="Oval 43"/>
          <p:cNvSpPr/>
          <p:nvPr/>
        </p:nvSpPr>
        <p:spPr>
          <a:xfrm>
            <a:off x="4008920" y="496869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3</a:t>
            </a:r>
          </a:p>
        </p:txBody>
      </p:sp>
      <p:sp>
        <p:nvSpPr>
          <p:cNvPr id="45" name="Oval 44"/>
          <p:cNvSpPr/>
          <p:nvPr/>
        </p:nvSpPr>
        <p:spPr>
          <a:xfrm>
            <a:off x="4008920" y="534988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4</a:t>
            </a:r>
          </a:p>
        </p:txBody>
      </p:sp>
      <p:sp>
        <p:nvSpPr>
          <p:cNvPr id="46" name="Oval 45"/>
          <p:cNvSpPr/>
          <p:nvPr/>
        </p:nvSpPr>
        <p:spPr>
          <a:xfrm>
            <a:off x="4009316" y="5735541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5</a:t>
            </a:r>
          </a:p>
        </p:txBody>
      </p:sp>
      <p:sp>
        <p:nvSpPr>
          <p:cNvPr id="47" name="Oval 46"/>
          <p:cNvSpPr/>
          <p:nvPr/>
        </p:nvSpPr>
        <p:spPr>
          <a:xfrm>
            <a:off x="4008920" y="6119512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615893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30887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Way Forward - Grievance Redressal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19</a:t>
            </a:fld>
            <a:endParaRPr lang="en-IN" dirty="0"/>
          </a:p>
        </p:txBody>
      </p:sp>
      <p:sp>
        <p:nvSpPr>
          <p:cNvPr id="12" name="Rectangles 16"/>
          <p:cNvSpPr/>
          <p:nvPr/>
        </p:nvSpPr>
        <p:spPr>
          <a:xfrm>
            <a:off x="2286000" y="1906837"/>
            <a:ext cx="79527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Pro active Grievance prediction using AI, IOT and Smart Meters </a:t>
            </a:r>
            <a:r>
              <a:rPr lang="en-US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etc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 Using modern technology to proactively predict based on trends, history, demography, meter alerts etc.)</a:t>
            </a:r>
          </a:p>
        </p:txBody>
      </p:sp>
      <p:sp>
        <p:nvSpPr>
          <p:cNvPr id="13" name="Rectangles 18"/>
          <p:cNvSpPr/>
          <p:nvPr/>
        </p:nvSpPr>
        <p:spPr>
          <a:xfrm>
            <a:off x="2258060" y="2772342"/>
            <a:ext cx="79527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Consumer Advocacy Cells in Discom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(To establish specialized cell to address policy related matters) 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Rectangles 19"/>
          <p:cNvSpPr/>
          <p:nvPr/>
        </p:nvSpPr>
        <p:spPr>
          <a:xfrm>
            <a:off x="2286000" y="3637212"/>
            <a:ext cx="79527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Demography based Grievance Profiling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(Using tools to profile grievances based on location)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</p:txBody>
      </p:sp>
      <p:sp>
        <p:nvSpPr>
          <p:cNvPr id="15" name="Rectangles 20"/>
          <p:cNvSpPr/>
          <p:nvPr/>
        </p:nvSpPr>
        <p:spPr>
          <a:xfrm>
            <a:off x="2286000" y="4502082"/>
            <a:ext cx="79527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Involving consumers in process and policy making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(Taking consumer suggestions and feedback through meeting or polls to design new processes)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</p:txBody>
      </p:sp>
      <p:sp>
        <p:nvSpPr>
          <p:cNvPr id="16" name="Rectangles 21"/>
          <p:cNvSpPr/>
          <p:nvPr/>
        </p:nvSpPr>
        <p:spPr>
          <a:xfrm>
            <a:off x="2286000" y="5451407"/>
            <a:ext cx="7952740" cy="62293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00B050"/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Change Management -  Pre Consumer Awareness before making policy changes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(Making consumers aware of any major change so that there is no surprise and there is acceptability)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</a:t>
            </a:r>
          </a:p>
        </p:txBody>
      </p:sp>
      <p:sp>
        <p:nvSpPr>
          <p:cNvPr id="22" name="Rectangle 2"/>
          <p:cNvSpPr/>
          <p:nvPr/>
        </p:nvSpPr>
        <p:spPr bwMode="auto">
          <a:xfrm>
            <a:off x="914400" y="3048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Consumer Grievance Redressal</a:t>
            </a:r>
          </a:p>
        </p:txBody>
      </p:sp>
    </p:spTree>
    <p:extLst>
      <p:ext uri="{BB962C8B-B14F-4D97-AF65-F5344CB8AC3E}">
        <p14:creationId xmlns:p14="http://schemas.microsoft.com/office/powerpoint/2010/main" val="2568324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</a:t>
            </a:fld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13613" t="216" r="10440"/>
          <a:stretch>
            <a:fillRect/>
          </a:stretch>
        </p:blipFill>
        <p:spPr bwMode="auto">
          <a:xfrm>
            <a:off x="483705" y="990600"/>
            <a:ext cx="5002695" cy="421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6579" y="590490"/>
            <a:ext cx="8437421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BSES Profile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18910" y="6028330"/>
            <a:ext cx="3061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100" i="1" dirty="0">
                <a:solidFill>
                  <a:srgbClr val="005DA2"/>
                </a:solidFill>
                <a:latin typeface="Arial" pitchFamily="34" charset="0"/>
                <a:cs typeface="Arial" pitchFamily="34" charset="0"/>
              </a:rPr>
              <a:t> Data as of March’23</a:t>
            </a:r>
          </a:p>
          <a:p>
            <a:r>
              <a:rPr lang="en-IN" sz="1100" i="1" kern="0" dirty="0">
                <a:solidFill>
                  <a:srgbClr val="005DA2"/>
                </a:solidFill>
              </a:rPr>
              <a:t>* Provisional; Subject to DERC approval</a:t>
            </a:r>
            <a:endParaRPr lang="en-US" sz="1100" i="1" dirty="0">
              <a:solidFill>
                <a:srgbClr val="005DA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37765"/>
              </p:ext>
            </p:extLst>
          </p:nvPr>
        </p:nvGraphicFramePr>
        <p:xfrm>
          <a:off x="5791201" y="1447800"/>
          <a:ext cx="4833730" cy="3200399"/>
        </p:xfrm>
        <a:graphic>
          <a:graphicData uri="http://schemas.openxmlformats.org/drawingml/2006/table">
            <a:tbl>
              <a:tblPr/>
              <a:tblGrid>
                <a:gridCol w="2305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5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5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06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BYPL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BRPL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BSES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D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66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Distribution Area (Sq. km.)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92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Customers (Lakh)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92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Demand (MW)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92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Sales (MU)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94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Sales (Rs Cr)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200" b="0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6,009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11,327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200" b="1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17,336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94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AT&amp;C Loss (%) *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1" i="0" u="none" strike="noStrike" kern="1200" dirty="0">
                          <a:solidFill>
                            <a:srgbClr val="005DA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6.47</a:t>
                      </a:r>
                      <a:endParaRPr lang="en-US" sz="1200" b="1" i="0" u="none" strike="noStrike" kern="1200" dirty="0">
                        <a:solidFill>
                          <a:srgbClr val="005DA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75891" y="5410200"/>
            <a:ext cx="8210909" cy="4572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>
              <a:defRPr/>
            </a:pPr>
            <a:r>
              <a:rPr lang="en-IN" sz="1600" b="1" kern="0" dirty="0">
                <a:solidFill>
                  <a:schemeClr val="bg1"/>
                </a:solidFill>
              </a:rPr>
              <a:t>Delhi peak demand constitutes ~ 4% of India’s Peak Power Demand</a:t>
            </a:r>
          </a:p>
        </p:txBody>
      </p:sp>
    </p:spTree>
    <p:extLst>
      <p:ext uri="{BB962C8B-B14F-4D97-AF65-F5344CB8AC3E}">
        <p14:creationId xmlns:p14="http://schemas.microsoft.com/office/powerpoint/2010/main" val="1244544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/>
              <a:t>Customer Centricity in a Nutshell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20</a:t>
            </a:fld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84963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11049000" cy="430887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/>
              <a:t>External challenges affecting Power Supply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21</a:t>
            </a:fld>
            <a:endParaRPr lang="en-IN" dirty="0"/>
          </a:p>
        </p:txBody>
      </p:sp>
      <p:pic>
        <p:nvPicPr>
          <p:cNvPr id="5" name="Picture 2" descr="C:\Users\Gopal Nariya\Desktop\Image\2546ad09-7ddc-49f3-98a8-2c045b7e3a3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499" y="1451408"/>
            <a:ext cx="3514724" cy="2454726"/>
          </a:xfrm>
          <a:prstGeom prst="rect">
            <a:avLst/>
          </a:prstGeom>
          <a:noFill/>
        </p:spPr>
      </p:pic>
      <p:pic>
        <p:nvPicPr>
          <p:cNvPr id="7" name="Picture 4" descr="C:\Users\Gopal Nariya\Desktop\Image\37f4afa0-273c-46e9-a435-2b85c94cef6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19552"/>
            <a:ext cx="3542623" cy="2428892"/>
          </a:xfrm>
          <a:prstGeom prst="rect">
            <a:avLst/>
          </a:prstGeom>
          <a:noFill/>
        </p:spPr>
      </p:pic>
      <p:pic>
        <p:nvPicPr>
          <p:cNvPr id="8" name="Picture 5" descr="C:\Users\Gopal Nariya\Desktop\Image\313e00f2-ffec-4360-8d30-8111af7e5dc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5098" y="4019552"/>
            <a:ext cx="3743325" cy="2428892"/>
          </a:xfrm>
          <a:prstGeom prst="rect">
            <a:avLst/>
          </a:prstGeom>
          <a:noFill/>
        </p:spPr>
      </p:pic>
      <p:pic>
        <p:nvPicPr>
          <p:cNvPr id="9" name="Picture 2" descr="C:\Users\Gopal Nariya\Desktop\Image\6946896f-8123-4c93-8731-f724ecfef429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4624" y="1447800"/>
            <a:ext cx="3733800" cy="2520000"/>
          </a:xfrm>
          <a:prstGeom prst="rect">
            <a:avLst/>
          </a:prstGeom>
          <a:noFill/>
        </p:spPr>
      </p:pic>
      <p:pic>
        <p:nvPicPr>
          <p:cNvPr id="10" name="Picture 3" descr="C:\Users\Gopal Nariya\Desktop\Image\d461752b-88c6-43e6-a6ee-530505c899f9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14623" y="1447800"/>
            <a:ext cx="3671918" cy="2520000"/>
          </a:xfrm>
          <a:prstGeom prst="rect">
            <a:avLst/>
          </a:prstGeom>
          <a:noFill/>
        </p:spPr>
      </p:pic>
      <p:pic>
        <p:nvPicPr>
          <p:cNvPr id="11" name="Picture 5" descr="C:\Users\Gopal Nariya\Desktop\Image\f76a0802-49ac-48e6-81b5-cd8bf907f7d2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14624" y="4038600"/>
            <a:ext cx="3657600" cy="24384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09600" y="14478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43400" y="15240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53400" y="14478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434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53400" y="4038600"/>
            <a:ext cx="533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9D3B4-C97A-4195-9D09-BF65DB910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635667"/>
            <a:ext cx="210820" cy="173990"/>
          </a:xfrm>
        </p:spPr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22</a:t>
            </a:fld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2895600" y="2819400"/>
            <a:ext cx="64008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>
                <a:latin typeface="Arial" panose="020B0604020202020204" pitchFamily="34" charset="0"/>
              </a:rPr>
              <a:t>Thank you</a:t>
            </a:r>
            <a:endParaRPr lang="en-US" sz="2800" b="1" dirty="0">
              <a:latin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>
                <a:latin typeface="Arial" panose="020B0604020202020204" pitchFamily="34" charset="0"/>
                <a:hlinkClick r:id="rId2"/>
              </a:rPr>
              <a:t>Munish.sharma@relianceada.com</a:t>
            </a:r>
            <a:endParaRPr lang="en-US" b="1" dirty="0">
              <a:latin typeface="Arial" panose="020B060402020202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>
                <a:latin typeface="Arial" panose="020B0604020202020204" pitchFamily="34" charset="0"/>
              </a:rPr>
              <a:t>+91 93505 82601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</a:rPr>
              <a:t>www.bsesdelhi.com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3</a:t>
            </a:fld>
            <a:endParaRPr lang="en-IN" dirty="0"/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Times New Roman"/>
                <a:ea typeface="+mn-ea"/>
                <a:cs typeface="Times New Roman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D401B6-F46C-4EA7-AD0A-1C3AA9C111E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245" y="285690"/>
            <a:ext cx="8916555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BSES Customer Profile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4694" y="6095973"/>
            <a:ext cx="1754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rgbClr val="034EA2"/>
                </a:solidFill>
                <a:latin typeface="Arial" pitchFamily="34" charset="0"/>
                <a:cs typeface="Arial" pitchFamily="34" charset="0"/>
              </a:rPr>
              <a:t>* Data as of March’23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016005572"/>
              </p:ext>
            </p:extLst>
          </p:nvPr>
        </p:nvGraphicFramePr>
        <p:xfrm>
          <a:off x="763568" y="714858"/>
          <a:ext cx="7772400" cy="5306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Image result for domestic icon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5379" r="10877"/>
          <a:stretch>
            <a:fillRect/>
          </a:stretch>
        </p:blipFill>
        <p:spPr bwMode="auto">
          <a:xfrm>
            <a:off x="5558793" y="765362"/>
            <a:ext cx="855878" cy="785373"/>
          </a:xfrm>
          <a:prstGeom prst="rect">
            <a:avLst/>
          </a:prstGeom>
          <a:noFill/>
        </p:spPr>
      </p:pic>
      <p:pic>
        <p:nvPicPr>
          <p:cNvPr id="10" name="Picture 9" descr="D:\Data\Images\Industrial icon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914987" y="4836578"/>
            <a:ext cx="1025236" cy="1025236"/>
          </a:xfrm>
          <a:prstGeom prst="rect">
            <a:avLst/>
          </a:prstGeom>
          <a:noFill/>
        </p:spPr>
      </p:pic>
      <p:pic>
        <p:nvPicPr>
          <p:cNvPr id="11" name="Picture 10" descr="D:\Data\Images\Commercial icon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601" r="6644"/>
          <a:stretch>
            <a:fillRect/>
          </a:stretch>
        </p:blipFill>
        <p:spPr bwMode="auto">
          <a:xfrm>
            <a:off x="7772400" y="2421992"/>
            <a:ext cx="914400" cy="855950"/>
          </a:xfrm>
          <a:prstGeom prst="rect">
            <a:avLst/>
          </a:prstGeom>
          <a:noFill/>
        </p:spPr>
      </p:pic>
      <p:pic>
        <p:nvPicPr>
          <p:cNvPr id="12" name="Picture 11" descr="D:\Data\Images\Agricultural ico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9028" b="6224"/>
          <a:stretch>
            <a:fillRect/>
          </a:stretch>
        </p:blipFill>
        <p:spPr bwMode="auto">
          <a:xfrm flipH="1">
            <a:off x="1012951" y="4897744"/>
            <a:ext cx="1080655" cy="915839"/>
          </a:xfrm>
          <a:prstGeom prst="rect">
            <a:avLst/>
          </a:prstGeom>
          <a:noFill/>
        </p:spPr>
      </p:pic>
      <p:pic>
        <p:nvPicPr>
          <p:cNvPr id="13" name="Picture 12" descr="D:\Data\Images\Metro ico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1103" t="10414" r="19937" b="9506"/>
          <a:stretch>
            <a:fillRect/>
          </a:stretch>
        </p:blipFill>
        <p:spPr bwMode="auto">
          <a:xfrm>
            <a:off x="1016054" y="2510287"/>
            <a:ext cx="490118" cy="665683"/>
          </a:xfrm>
          <a:prstGeom prst="rect">
            <a:avLst/>
          </a:prstGeom>
          <a:noFill/>
        </p:spPr>
      </p:pic>
      <p:pic>
        <p:nvPicPr>
          <p:cNvPr id="14" name="Picture 13" descr="D:\Data\Images\djb 2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79528" y="2586079"/>
            <a:ext cx="594880" cy="594880"/>
          </a:xfrm>
          <a:prstGeom prst="rect">
            <a:avLst/>
          </a:prstGeom>
          <a:noFill/>
        </p:spPr>
      </p:pic>
      <p:sp>
        <p:nvSpPr>
          <p:cNvPr id="15" name="Rounded Rectangle 14"/>
          <p:cNvSpPr/>
          <p:nvPr/>
        </p:nvSpPr>
        <p:spPr>
          <a:xfrm>
            <a:off x="8229600" y="3505200"/>
            <a:ext cx="3562709" cy="16764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>
              <a:defRPr/>
            </a:pPr>
            <a:r>
              <a:rPr lang="en-IN" sz="1600" b="1" kern="0" dirty="0">
                <a:solidFill>
                  <a:schemeClr val="bg1"/>
                </a:solidFill>
              </a:rPr>
              <a:t>~84% of Retail Customers  consuming ~64% of load in the National Capital play a pivotal role in determining company’s strategy  </a:t>
            </a:r>
          </a:p>
        </p:txBody>
      </p:sp>
    </p:spTree>
    <p:extLst>
      <p:ext uri="{BB962C8B-B14F-4D97-AF65-F5344CB8AC3E}">
        <p14:creationId xmlns:p14="http://schemas.microsoft.com/office/powerpoint/2010/main" val="42124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4</a:t>
            </a:fld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2743200"/>
            <a:ext cx="9344892" cy="553998"/>
          </a:xfrm>
          <a:prstGeom prst="rect">
            <a:avLst/>
          </a:prstGeom>
          <a:solidFill>
            <a:srgbClr val="3E762A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 fontAlgn="base">
              <a:spcBef>
                <a:spcPct val="5000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Consumer Empowerment</a:t>
            </a:r>
          </a:p>
        </p:txBody>
      </p:sp>
    </p:spTree>
    <p:extLst>
      <p:ext uri="{BB962C8B-B14F-4D97-AF65-F5344CB8AC3E}">
        <p14:creationId xmlns:p14="http://schemas.microsoft.com/office/powerpoint/2010/main" val="61792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316468"/>
            <a:ext cx="8001000" cy="36933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sz="2400" b="1" dirty="0"/>
              <a:t>Empowerment Pillars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5</a:t>
            </a:fld>
            <a:endParaRPr lang="en-IN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609600" y="762000"/>
          <a:ext cx="10820400" cy="5681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6</a:t>
            </a:fld>
            <a:endParaRPr lang="en-IN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7908800" y="3583680"/>
            <a:ext cx="1258" cy="1316400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-41431" y="2464126"/>
            <a:ext cx="1614619" cy="1131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345" y="11386"/>
            <a:ext cx="875477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spcBef>
                <a:spcPct val="0"/>
              </a:spcBef>
              <a:buFontTx/>
              <a:buNone/>
              <a:defRPr sz="2000" b="1">
                <a:solidFill>
                  <a:srgbClr val="3E762A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dirty="0"/>
              <a:t>Initiatives taken for Consumer Delight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2719" y="5745427"/>
            <a:ext cx="8534400" cy="381000"/>
          </a:xfrm>
          <a:prstGeom prst="roundRect">
            <a:avLst/>
          </a:prstGeom>
          <a:solidFill>
            <a:srgbClr val="C00000"/>
          </a:solidFill>
          <a:ln w="25400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 Progressive and Sustainable Journey towards Improved Customer Service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414618" y="1711810"/>
            <a:ext cx="1258" cy="1316400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ntagon 10"/>
          <p:cNvSpPr/>
          <p:nvPr/>
        </p:nvSpPr>
        <p:spPr>
          <a:xfrm>
            <a:off x="113120" y="3013185"/>
            <a:ext cx="8908331" cy="762000"/>
          </a:xfrm>
          <a:prstGeom prst="homePlate">
            <a:avLst/>
          </a:prstGeom>
          <a:gradFill flip="none" rotWithShape="1">
            <a:gsLst>
              <a:gs pos="0">
                <a:schemeClr val="accent1"/>
              </a:gs>
              <a:gs pos="75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  <a:gs pos="0">
                <a:srgbClr val="00B050"/>
              </a:gs>
              <a:gs pos="100000">
                <a:srgbClr val="00B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 dirty="0"/>
          </a:p>
        </p:txBody>
      </p:sp>
      <p:sp>
        <p:nvSpPr>
          <p:cNvPr id="12" name="Oval 11"/>
          <p:cNvSpPr/>
          <p:nvPr/>
        </p:nvSpPr>
        <p:spPr>
          <a:xfrm>
            <a:off x="654067" y="3264399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3" name="Oval 12"/>
          <p:cNvSpPr/>
          <p:nvPr/>
        </p:nvSpPr>
        <p:spPr>
          <a:xfrm>
            <a:off x="2038060" y="3268066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4" name="Oval 13"/>
          <p:cNvSpPr/>
          <p:nvPr/>
        </p:nvSpPr>
        <p:spPr>
          <a:xfrm>
            <a:off x="3423281" y="3273711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5" name="Oval 14"/>
          <p:cNvSpPr/>
          <p:nvPr/>
        </p:nvSpPr>
        <p:spPr>
          <a:xfrm>
            <a:off x="4880849" y="3274337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/>
          </a:p>
        </p:txBody>
      </p:sp>
      <p:sp>
        <p:nvSpPr>
          <p:cNvPr id="16" name="Oval 15"/>
          <p:cNvSpPr/>
          <p:nvPr/>
        </p:nvSpPr>
        <p:spPr>
          <a:xfrm>
            <a:off x="6276324" y="3274338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/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265489" y="3032567"/>
            <a:ext cx="1032109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2017-18                                                        </a:t>
            </a: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1753995" y="3550397"/>
            <a:ext cx="8460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2018-19                                                        </a:t>
            </a:r>
          </a:p>
        </p:txBody>
      </p:sp>
      <p:sp>
        <p:nvSpPr>
          <p:cNvPr id="19" name="TextBox 53"/>
          <p:cNvSpPr txBox="1">
            <a:spLocks noChangeArrowheads="1"/>
          </p:cNvSpPr>
          <p:nvPr/>
        </p:nvSpPr>
        <p:spPr bwMode="auto">
          <a:xfrm>
            <a:off x="3043574" y="3016832"/>
            <a:ext cx="988755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2019-20                                                        </a:t>
            </a:r>
          </a:p>
        </p:txBody>
      </p:sp>
      <p:sp>
        <p:nvSpPr>
          <p:cNvPr id="20" name="TextBox 53"/>
          <p:cNvSpPr txBox="1">
            <a:spLocks noChangeArrowheads="1"/>
          </p:cNvSpPr>
          <p:nvPr/>
        </p:nvSpPr>
        <p:spPr bwMode="auto">
          <a:xfrm>
            <a:off x="5884919" y="3008404"/>
            <a:ext cx="103346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2021-22                                                        </a:t>
            </a: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4463419" y="3533453"/>
            <a:ext cx="1093965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2020-21                                                        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4683515" y="4090476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27684" y="2672845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1864418" y="4092213"/>
            <a:ext cx="649510" cy="1588"/>
          </a:xfrm>
          <a:prstGeom prst="line">
            <a:avLst/>
          </a:prstGeom>
          <a:ln w="31750">
            <a:solidFill>
              <a:schemeClr val="tx1"/>
            </a:solidFill>
          </a:ln>
          <a:scene3d>
            <a:camera prst="orthographicFront"/>
            <a:lightRig rig="threePt" dir="t"/>
          </a:scene3d>
          <a:sp3d extrusionH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587781" y="603836"/>
            <a:ext cx="4496585" cy="1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Virtual Customer Help Desk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Payment receipt link in payment acknowledgement SMS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Customer Relationship Managers for high paying consumers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Customer Relationship Management (CRM) Module</a:t>
            </a: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Connected </a:t>
            </a:r>
            <a:r>
              <a:rPr lang="en-US" sz="1100" dirty="0" err="1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Bijli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Digi </a:t>
            </a:r>
            <a:r>
              <a:rPr lang="en-US" sz="1100" dirty="0" err="1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Seva</a:t>
            </a: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Kendra (DSK) Module for New connection &amp; change in particulars of existing connection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794680" y="4042775"/>
            <a:ext cx="2492937" cy="15604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Introduced </a:t>
            </a: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 Meter reading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RWA Meet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View, Download &amp; Payment option on single webpage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CHD Appointment System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IN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Revamped Mobile APP </a:t>
            </a: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70280" y="1997935"/>
            <a:ext cx="3604596" cy="7828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Bill Download option through WhatsApp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Last 12 months bills in pdf on “My Account” section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Payment of bill without paper bill @ Cash Counter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65921" y="4024001"/>
            <a:ext cx="1958009" cy="833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BSES YouTube Channel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Trains Neighborhood Electricians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61207" y="663471"/>
            <a:ext cx="2413028" cy="993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</a:rPr>
              <a:t> Toll Free Number 19122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</a:rPr>
              <a:t>  </a:t>
            </a:r>
            <a:r>
              <a:rPr lang="en-US" sz="1100" b="1" dirty="0" err="1">
                <a:solidFill>
                  <a:srgbClr val="005DA2"/>
                </a:solidFill>
              </a:rPr>
              <a:t>Bijli</a:t>
            </a:r>
            <a:r>
              <a:rPr lang="en-US" sz="1100" b="1" dirty="0">
                <a:solidFill>
                  <a:srgbClr val="005DA2"/>
                </a:solidFill>
              </a:rPr>
              <a:t> Digi </a:t>
            </a:r>
            <a:r>
              <a:rPr lang="en-US" sz="1100" b="1" dirty="0" err="1">
                <a:solidFill>
                  <a:srgbClr val="005DA2"/>
                </a:solidFill>
              </a:rPr>
              <a:t>Seva</a:t>
            </a:r>
            <a:r>
              <a:rPr lang="en-US" sz="1100" b="1" dirty="0">
                <a:solidFill>
                  <a:srgbClr val="005DA2"/>
                </a:solidFill>
              </a:rPr>
              <a:t> Kendra 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</a:rPr>
              <a:t> </a:t>
            </a:r>
            <a:r>
              <a:rPr lang="en-US" sz="1100" dirty="0" err="1">
                <a:solidFill>
                  <a:srgbClr val="005DA2"/>
                </a:solidFill>
              </a:rPr>
              <a:t>Chatbot</a:t>
            </a:r>
            <a:r>
              <a:rPr lang="en-US" sz="1100" dirty="0">
                <a:solidFill>
                  <a:srgbClr val="005DA2"/>
                </a:solidFill>
              </a:rPr>
              <a:t> @ web site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</a:rPr>
              <a:t> No Supply complaint @ WhatsApp</a:t>
            </a:r>
          </a:p>
        </p:txBody>
      </p:sp>
      <p:sp>
        <p:nvSpPr>
          <p:cNvPr id="30" name="Oval 29"/>
          <p:cNvSpPr/>
          <p:nvPr/>
        </p:nvSpPr>
        <p:spPr>
          <a:xfrm>
            <a:off x="7750628" y="3277651"/>
            <a:ext cx="276588" cy="2959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100"/>
          </a:p>
        </p:txBody>
      </p:sp>
      <p:sp>
        <p:nvSpPr>
          <p:cNvPr id="31" name="Rectangle 30"/>
          <p:cNvSpPr/>
          <p:nvPr/>
        </p:nvSpPr>
        <p:spPr>
          <a:xfrm>
            <a:off x="5464479" y="4082531"/>
            <a:ext cx="3570189" cy="15206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Tx/>
              <a:buChar char="-"/>
              <a:defRPr/>
            </a:pPr>
            <a:endParaRPr lang="en-US" sz="1100" b="1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  <a:defRPr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Alexa Platform for BSES services launched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b="1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Brielle bill for visually impaired introduced 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Call-back service for visually impaired on Power app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Show Notices/Acknowledgement service on WhatsApp Business</a:t>
            </a:r>
          </a:p>
          <a:p>
            <a:pPr fontAlgn="base"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call service on BRPL Power app / website</a:t>
            </a:r>
            <a:r>
              <a:rPr lang="en-IN" sz="1100" dirty="0">
                <a:solidFill>
                  <a:srgbClr val="005D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100" b="1" dirty="0">
              <a:solidFill>
                <a:srgbClr val="33339F"/>
              </a:solidFill>
            </a:endParaRPr>
          </a:p>
          <a:p>
            <a:pPr>
              <a:lnSpc>
                <a:spcPct val="120000"/>
              </a:lnSpc>
              <a:buFontTx/>
              <a:buChar char="-"/>
              <a:defRPr/>
            </a:pPr>
            <a:endParaRPr lang="en-US" sz="1100" dirty="0">
              <a:solidFill>
                <a:srgbClr val="005D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53"/>
          <p:cNvSpPr txBox="1">
            <a:spLocks noChangeArrowheads="1"/>
          </p:cNvSpPr>
          <p:nvPr/>
        </p:nvSpPr>
        <p:spPr bwMode="auto">
          <a:xfrm>
            <a:off x="7369162" y="3538492"/>
            <a:ext cx="103346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US" sz="1100" dirty="0"/>
              <a:t>2022-23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533820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276999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800" i="1" dirty="0"/>
              <a:t>Customer Help Desk Journey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7</a:t>
            </a:fld>
            <a:endParaRPr lang="en-IN" dirty="0"/>
          </a:p>
        </p:txBody>
      </p:sp>
      <p:grpSp>
        <p:nvGrpSpPr>
          <p:cNvPr id="8" name="Group 7"/>
          <p:cNvGrpSpPr/>
          <p:nvPr/>
        </p:nvGrpSpPr>
        <p:grpSpPr>
          <a:xfrm>
            <a:off x="858822" y="1543666"/>
            <a:ext cx="1610990" cy="1421000"/>
            <a:chOff x="3943" y="1751012"/>
            <a:chExt cx="1222623" cy="134937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9" name="Rounded Rectangle 8"/>
            <p:cNvSpPr/>
            <p:nvPr/>
          </p:nvSpPr>
          <p:spPr>
            <a:xfrm>
              <a:off x="3943" y="1751012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39752" y="1786821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baseline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Separate</a:t>
              </a:r>
              <a:r>
                <a:rPr lang="en-US" sz="12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Counters for different queries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39015" y="2035341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12" name="Right Arrow 11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78555" y="1568343"/>
            <a:ext cx="1566009" cy="1441439"/>
            <a:chOff x="1715616" y="1751012"/>
            <a:chExt cx="1222623" cy="13493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1715616" y="1751012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8"/>
            <p:cNvSpPr/>
            <p:nvPr/>
          </p:nvSpPr>
          <p:spPr>
            <a:xfrm>
              <a:off x="1751425" y="1786821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Single Window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53307" y="1584902"/>
            <a:ext cx="1557293" cy="1397646"/>
            <a:chOff x="3505198" y="1784751"/>
            <a:chExt cx="1222623" cy="1349374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1" name="Rounded Rectangle 20"/>
            <p:cNvSpPr/>
            <p:nvPr/>
          </p:nvSpPr>
          <p:spPr>
            <a:xfrm>
              <a:off x="3505198" y="1784751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12"/>
            <p:cNvSpPr/>
            <p:nvPr/>
          </p:nvSpPr>
          <p:spPr>
            <a:xfrm>
              <a:off x="3541007" y="1820560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Queue Management System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19343" y="1565879"/>
            <a:ext cx="1610990" cy="1396125"/>
            <a:chOff x="5046412" y="1751012"/>
            <a:chExt cx="1315172" cy="134937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7" name="Rounded Rectangle 26"/>
            <p:cNvSpPr/>
            <p:nvPr/>
          </p:nvSpPr>
          <p:spPr>
            <a:xfrm>
              <a:off x="5046412" y="1751012"/>
              <a:ext cx="1315172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16"/>
            <p:cNvSpPr/>
            <p:nvPr/>
          </p:nvSpPr>
          <p:spPr>
            <a:xfrm>
              <a:off x="5072537" y="1786821"/>
              <a:ext cx="1253237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Appointment for Physical Visit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639076" y="1589254"/>
            <a:ext cx="1610990" cy="1349374"/>
            <a:chOff x="6854576" y="1784751"/>
            <a:chExt cx="1222623" cy="1349374"/>
          </a:xfrm>
          <a:solidFill>
            <a:srgbClr val="92D050"/>
          </a:solidFill>
        </p:grpSpPr>
        <p:sp>
          <p:nvSpPr>
            <p:cNvPr id="33" name="Rounded Rectangle 32"/>
            <p:cNvSpPr/>
            <p:nvPr/>
          </p:nvSpPr>
          <p:spPr>
            <a:xfrm>
              <a:off x="6854576" y="1784751"/>
              <a:ext cx="1222623" cy="13493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20"/>
            <p:cNvSpPr/>
            <p:nvPr/>
          </p:nvSpPr>
          <p:spPr>
            <a:xfrm>
              <a:off x="6890385" y="1820560"/>
              <a:ext cx="1151005" cy="1277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Virtual Customer Help Desk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7924800" y="3445951"/>
            <a:ext cx="3962400" cy="2496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just">
              <a:lnSpc>
                <a:spcPct val="140000"/>
              </a:lnSpc>
              <a:spcAft>
                <a:spcPts val="600"/>
              </a:spcAft>
              <a:defRPr/>
            </a:pP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Benefits to Consumers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Ease in interaction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from any where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Reduction in walk-in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consumers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Saved Mobility costs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of Consumers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Saved Utility visiting time of consumers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Safe mode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of consumer service in pandemic times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Carbon footprint reduction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initiative  ( in terms of savings in fuel and paper) </a:t>
            </a:r>
          </a:p>
          <a:p>
            <a:pPr marL="171450" lvl="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Prevents repeated visits and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increases satisfaction </a:t>
            </a:r>
          </a:p>
        </p:txBody>
      </p:sp>
      <p:sp>
        <p:nvSpPr>
          <p:cNvPr id="38" name="Rectangle 2"/>
          <p:cNvSpPr/>
          <p:nvPr/>
        </p:nvSpPr>
        <p:spPr bwMode="auto">
          <a:xfrm>
            <a:off x="1143000" y="3810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3E762A"/>
                </a:solidFill>
              </a:rPr>
              <a:t>Technology Interventions for Customer Services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4741852" y="2037736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0" name="Right Arrow 39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75452" y="2037736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3" name="Right Arrow 42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085252" y="2030360"/>
            <a:ext cx="515948" cy="457200"/>
            <a:chOff x="1348829" y="2274094"/>
            <a:chExt cx="259196" cy="303210"/>
          </a:xfrm>
          <a:solidFill>
            <a:schemeClr val="bg1">
              <a:lumMod val="85000"/>
            </a:schemeClr>
          </a:solidFill>
        </p:grpSpPr>
        <p:sp>
          <p:nvSpPr>
            <p:cNvPr id="46" name="Right Arrow 45"/>
            <p:cNvSpPr/>
            <p:nvPr/>
          </p:nvSpPr>
          <p:spPr>
            <a:xfrm>
              <a:off x="1348829" y="2274094"/>
              <a:ext cx="259196" cy="30321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ight Arrow 6"/>
            <p:cNvSpPr/>
            <p:nvPr/>
          </p:nvSpPr>
          <p:spPr>
            <a:xfrm>
              <a:off x="1348829" y="2334736"/>
              <a:ext cx="181437" cy="1819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l="7999" t="10066" r="4797" b="8539"/>
          <a:stretch/>
        </p:blipFill>
        <p:spPr>
          <a:xfrm>
            <a:off x="381000" y="3738994"/>
            <a:ext cx="3300204" cy="222510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9" name="Rectangles 23"/>
          <p:cNvSpPr/>
          <p:nvPr/>
        </p:nvSpPr>
        <p:spPr>
          <a:xfrm>
            <a:off x="3743747" y="3785043"/>
            <a:ext cx="3921453" cy="20963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t" anchorCtr="0"/>
          <a:lstStyle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BSES Virtual Help Desk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 pre booking facility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Dedicated manpower and time for each consumers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Instant services without waiting in queue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Paperless and Green Initiative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 time and mobility costs of consumers </a:t>
            </a:r>
          </a:p>
          <a:p>
            <a:pPr marL="344488" lvl="1" indent="-22701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mode of consumer service in pandemic time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11" y="3470152"/>
            <a:ext cx="623065" cy="51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62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C7BBBFA-1B76-4E89-87A7-0A2E11B95B5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09600" y="5943600"/>
            <a:ext cx="11090384" cy="471784"/>
          </a:xfrm>
          <a:prstGeom prst="rect">
            <a:avLst/>
          </a:prstGeom>
          <a:solidFill>
            <a:srgbClr val="C0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Now Customer can register “No Supply” complaint through various platforms</a:t>
            </a:r>
            <a:endParaRPr lang="en-IN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38" y="928670"/>
            <a:ext cx="2815961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ea typeface="Gungsuh" pitchFamily="18" charset="-127"/>
                <a:cs typeface="Arial" pitchFamily="34" charset="0"/>
              </a:rPr>
              <a:t>BRPL Power App </a:t>
            </a:r>
          </a:p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(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Mobi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 App for </a:t>
            </a:r>
          </a:p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Android / iOS users)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71637" y="1055183"/>
            <a:ext cx="256789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err="1">
                <a:ea typeface="Gungsuh" pitchFamily="18" charset="-127"/>
                <a:cs typeface="Arial" pitchFamily="34" charset="0"/>
              </a:rPr>
              <a:t>WhatsApp</a:t>
            </a:r>
            <a:r>
              <a:rPr lang="en-US" sz="1400" b="1" dirty="0">
                <a:ea typeface="Gungsuh" pitchFamily="18" charset="-127"/>
                <a:cs typeface="Arial" pitchFamily="34" charset="0"/>
              </a:rPr>
              <a:t> No. Send Hi to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8800919123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4437" y="3395627"/>
            <a:ext cx="9908344" cy="457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160860" y="2113495"/>
            <a:ext cx="558045" cy="1320972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9589055" y="2249945"/>
            <a:ext cx="609581" cy="121062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flipV="1">
            <a:off x="5103488" y="3386137"/>
            <a:ext cx="609581" cy="124227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05590" y="2503491"/>
            <a:ext cx="580969" cy="898247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 flipV="1">
            <a:off x="1396927" y="3392339"/>
            <a:ext cx="680829" cy="84254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7825" y="900822"/>
            <a:ext cx="2386520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ea typeface="Gungsuh" pitchFamily="18" charset="-127"/>
                <a:cs typeface="Arial" pitchFamily="34" charset="0"/>
              </a:rPr>
              <a:t>Call Center Helpline</a:t>
            </a:r>
          </a:p>
          <a:p>
            <a:pPr algn="ctr"/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 </a:t>
            </a:r>
            <a:r>
              <a:rPr lang="en-IN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19123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pic>
        <p:nvPicPr>
          <p:cNvPr id="20" name="Picture 11" descr="Image result for IVRS ic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141" y="1749966"/>
            <a:ext cx="1149532" cy="6858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6866" y="2005248"/>
            <a:ext cx="1105532" cy="68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592759" y="4872564"/>
            <a:ext cx="271378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ea typeface="Gungsuh" pitchFamily="18" charset="-127"/>
                <a:cs typeface="Arial" pitchFamily="34" charset="0"/>
              </a:rPr>
              <a:t>BSES website </a:t>
            </a:r>
          </a:p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www.bsesdelhi.com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6251" y="4162722"/>
            <a:ext cx="1406805" cy="66087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974120" y="4721340"/>
            <a:ext cx="2551168" cy="8771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SMS @ 5616107 </a:t>
            </a:r>
          </a:p>
          <a:p>
            <a:pPr algn="ctr"/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Type BSESRP&lt;space&gt;</a:t>
            </a:r>
          </a:p>
          <a:p>
            <a:pPr algn="ctr"/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NC&lt;space&gt;9 digit CA No. &amp; SMS it to 5616107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987" y="4178484"/>
            <a:ext cx="1512979" cy="65416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531984" y="4823594"/>
            <a:ext cx="308802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ea typeface="Gungsuh" pitchFamily="18" charset="-127"/>
                <a:cs typeface="Arial" pitchFamily="34" charset="0"/>
              </a:rPr>
              <a:t>Social Media Platforms</a:t>
            </a:r>
          </a:p>
          <a:p>
            <a:pPr algn="ctr"/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Facebook.com/</a:t>
            </a:r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bsesdelhi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  <a:p>
            <a:pPr algn="ctr"/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@</a:t>
            </a:r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ea typeface="Gungsuh" pitchFamily="18" charset="-127"/>
                <a:cs typeface="Arial" pitchFamily="34" charset="0"/>
              </a:rPr>
              <a:t>bsesdelhi</a:t>
            </a:r>
            <a:endParaRPr lang="en-US" sz="900" b="1" dirty="0">
              <a:solidFill>
                <a:schemeClr val="tx1">
                  <a:lumMod val="50000"/>
                  <a:lumOff val="50000"/>
                </a:schemeClr>
              </a:solidFill>
              <a:ea typeface="Gungsuh" pitchFamily="18" charset="-127"/>
              <a:cs typeface="Arial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flipV="1">
            <a:off x="9526430" y="3395662"/>
            <a:ext cx="609581" cy="1242276"/>
          </a:xfrm>
          <a:custGeom>
            <a:avLst/>
            <a:gdLst>
              <a:gd name="connsiteX0" fmla="*/ 377986 w 457186"/>
              <a:gd name="connsiteY0" fmla="*/ 0 h 1377050"/>
              <a:gd name="connsiteX1" fmla="*/ 457186 w 457186"/>
              <a:gd name="connsiteY1" fmla="*/ 0 h 1377050"/>
              <a:gd name="connsiteX2" fmla="*/ 457186 w 457186"/>
              <a:gd name="connsiteY2" fmla="*/ 974562 h 1377050"/>
              <a:gd name="connsiteX3" fmla="*/ 54698 w 457186"/>
              <a:gd name="connsiteY3" fmla="*/ 1377050 h 1377050"/>
              <a:gd name="connsiteX4" fmla="*/ 0 w 457186"/>
              <a:gd name="connsiteY4" fmla="*/ 1377050 h 1377050"/>
              <a:gd name="connsiteX5" fmla="*/ 0 w 457186"/>
              <a:gd name="connsiteY5" fmla="*/ 1285873 h 1377050"/>
              <a:gd name="connsiteX6" fmla="*/ 70747 w 457186"/>
              <a:gd name="connsiteY6" fmla="*/ 1285873 h 1377050"/>
              <a:gd name="connsiteX7" fmla="*/ 377986 w 457186"/>
              <a:gd name="connsiteY7" fmla="*/ 978634 h 13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186" h="1377050">
                <a:moveTo>
                  <a:pt x="377986" y="0"/>
                </a:moveTo>
                <a:lnTo>
                  <a:pt x="457186" y="0"/>
                </a:lnTo>
                <a:lnTo>
                  <a:pt x="457186" y="974562"/>
                </a:lnTo>
                <a:cubicBezTo>
                  <a:pt x="457186" y="1196850"/>
                  <a:pt x="276986" y="1377050"/>
                  <a:pt x="54698" y="1377050"/>
                </a:cubicBezTo>
                <a:lnTo>
                  <a:pt x="0" y="1377050"/>
                </a:lnTo>
                <a:lnTo>
                  <a:pt x="0" y="1285873"/>
                </a:lnTo>
                <a:lnTo>
                  <a:pt x="70747" y="1285873"/>
                </a:lnTo>
                <a:cubicBezTo>
                  <a:pt x="240430" y="1285873"/>
                  <a:pt x="377986" y="1148317"/>
                  <a:pt x="377986" y="978634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7250" y="1864249"/>
            <a:ext cx="881393" cy="798605"/>
          </a:xfrm>
          <a:prstGeom prst="rect">
            <a:avLst/>
          </a:prstGeom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03232" y="4092382"/>
            <a:ext cx="892944" cy="71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itle 1"/>
          <p:cNvSpPr txBox="1">
            <a:spLocks/>
          </p:cNvSpPr>
          <p:nvPr/>
        </p:nvSpPr>
        <p:spPr bwMode="auto">
          <a:xfrm>
            <a:off x="457200" y="304800"/>
            <a:ext cx="8712629" cy="4739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000" dirty="0">
                <a:solidFill>
                  <a:srgbClr val="DA0000"/>
                </a:solidFill>
                <a:latin typeface="Arial" charset="0"/>
                <a:ea typeface="+mn-ea"/>
                <a:cs typeface="Arial" charset="0"/>
              </a:rPr>
              <a:t>Modes of Customer Complaint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232347154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6333" y="920893"/>
            <a:ext cx="10159337" cy="461665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Initiatives for enhancing customer experience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50"/>
              </a:lnSpc>
            </a:pPr>
            <a:fld id="{81D60167-4931-47E6-BA6A-407CBD079E47}" type="slidenum">
              <a:rPr lang="en-IN" smtClean="0"/>
              <a:pPr marL="38100">
                <a:lnSpc>
                  <a:spcPts val="1250"/>
                </a:lnSpc>
              </a:pPr>
              <a:t>9</a:t>
            </a:fld>
            <a:endParaRPr lang="en-IN" dirty="0"/>
          </a:p>
        </p:txBody>
      </p:sp>
      <p:grpSp>
        <p:nvGrpSpPr>
          <p:cNvPr id="18" name="Group 17"/>
          <p:cNvGrpSpPr/>
          <p:nvPr/>
        </p:nvGrpSpPr>
        <p:grpSpPr>
          <a:xfrm>
            <a:off x="1115133" y="1420134"/>
            <a:ext cx="3272088" cy="5083906"/>
            <a:chOff x="578068" y="1000708"/>
            <a:chExt cx="3961660" cy="5505196"/>
          </a:xfrm>
        </p:grpSpPr>
        <p:sp>
          <p:nvSpPr>
            <p:cNvPr id="8" name="Rounded Rectangle 7"/>
            <p:cNvSpPr/>
            <p:nvPr/>
          </p:nvSpPr>
          <p:spPr>
            <a:xfrm>
              <a:off x="578068" y="1038747"/>
              <a:ext cx="3961660" cy="546715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86583" y="1000708"/>
              <a:ext cx="3953144" cy="5505196"/>
              <a:chOff x="586583" y="1000708"/>
              <a:chExt cx="3953144" cy="55051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9462" y="1530568"/>
                <a:ext cx="3464304" cy="4099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12713" marR="0" lvl="0" indent="-1127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E-Services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>
                    <a:solidFill>
                      <a:sysClr val="windowText" lastClr="000000"/>
                    </a:solidFill>
                  </a:rPr>
                  <a:t>Apply for New Connection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>
                    <a:solidFill>
                      <a:sysClr val="windowText" lastClr="000000"/>
                    </a:solidFill>
                  </a:rPr>
                  <a:t>Visit by Appointment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>
                    <a:solidFill>
                      <a:sysClr val="windowText" lastClr="000000"/>
                    </a:solidFill>
                  </a:rPr>
                  <a:t>Demand Note View &amp; Payment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US" sz="1000" kern="0" dirty="0">
                  <a:solidFill>
                    <a:sysClr val="windowText" lastClr="000000"/>
                  </a:solidFill>
                </a:endParaRPr>
              </a:p>
              <a:p>
                <a:pPr marL="112713" marR="0" lvl="0" indent="-1127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Meter Reading Information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Know your meter reading schedule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Submit for Self Meter Reading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Billing Information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your Latest Bill</a:t>
                </a:r>
                <a:r>
                  <a:rPr kumimoji="0" lang="en-US" sz="1000" b="0" i="0" u="none" strike="noStrike" kern="0" cap="none" spc="0" normalizeH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&amp; </a:t>
                </a: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Understand  Consumption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your Last 5 months Bill details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Register to get E-bill 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Payment Information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Pay your Bill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Get details of your last 5 Bill Payments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1000" kern="0" dirty="0">
                  <a:solidFill>
                    <a:sysClr val="windowText" lastClr="000000"/>
                  </a:solidFill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Prepaid Meter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000" kern="0" dirty="0">
                    <a:solidFill>
                      <a:sysClr val="windowText" lastClr="000000"/>
                    </a:solidFill>
                  </a:rPr>
                  <a:t>Recharge &amp; Balance Check 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112713" indent="-112713">
                  <a:buFont typeface="Wingdings" panose="05000000000000000000" pitchFamily="2" charset="2"/>
                  <a:buChar char="§"/>
                  <a:defRPr/>
                </a:pPr>
                <a:r>
                  <a:rPr lang="en-US" sz="1000" b="1" kern="0" dirty="0">
                    <a:solidFill>
                      <a:sysClr val="windowText" lastClr="000000"/>
                    </a:solidFill>
                  </a:rPr>
                  <a:t>Complaint Registration</a:t>
                </a: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Register complaint for No Supply, Low Voltage, Current Leakage</a:t>
                </a:r>
                <a:r>
                  <a:rPr kumimoji="0" lang="en-US" sz="1000" b="0" i="0" u="none" strike="noStrike" kern="0" cap="none" spc="0" normalizeH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&amp; </a:t>
                </a: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Fire</a:t>
                </a:r>
              </a:p>
            </p:txBody>
          </p:sp>
          <p:pic>
            <p:nvPicPr>
              <p:cNvPr id="7" name="Picture 5" descr="C:\Users\Dipankar Majumdar\Downloads\wa1.jpg"/>
              <p:cNvPicPr>
                <a:picLocks noChangeAspect="1" noChangeArrowheads="1"/>
              </p:cNvPicPr>
              <p:nvPr/>
            </p:nvPicPr>
            <p:blipFill>
              <a:blip r:embed="rId2"/>
              <a:srcRect l="23471" r="24843"/>
              <a:stretch>
                <a:fillRect/>
              </a:stretch>
            </p:blipFill>
            <p:spPr bwMode="auto">
              <a:xfrm>
                <a:off x="3236184" y="1596929"/>
                <a:ext cx="934915" cy="7387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" name="Rounded Rectangle 7">
                <a:extLst>
                  <a:ext uri="{FF2B5EF4-FFF2-40B4-BE49-F238E27FC236}">
                    <a16:creationId xmlns:a16="http://schemas.microsoft.com/office/drawing/2014/main" id="{890A206E-8EB0-46CB-87E5-BB62DA827BE4}"/>
                  </a:ext>
                </a:extLst>
              </p:cNvPr>
              <p:cNvSpPr/>
              <p:nvPr/>
            </p:nvSpPr>
            <p:spPr>
              <a:xfrm>
                <a:off x="586583" y="1000708"/>
                <a:ext cx="3953144" cy="5505196"/>
              </a:xfrm>
              <a:custGeom>
                <a:avLst/>
                <a:gdLst/>
                <a:ahLst/>
                <a:cxnLst/>
                <a:rect l="l" t="t" r="r" b="b"/>
                <a:pathLst>
                  <a:path w="1872208" h="3240000">
                    <a:moveTo>
                      <a:pt x="936104" y="2852499"/>
                    </a:moveTo>
                    <a:cubicBezTo>
                      <a:pt x="861605" y="2852499"/>
                      <a:pt x="801211" y="2912893"/>
                      <a:pt x="801211" y="2987392"/>
                    </a:cubicBezTo>
                    <a:cubicBezTo>
                      <a:pt x="801211" y="3061891"/>
                      <a:pt x="861605" y="3122285"/>
                      <a:pt x="936104" y="3122285"/>
                    </a:cubicBezTo>
                    <a:cubicBezTo>
                      <a:pt x="1010603" y="3122285"/>
                      <a:pt x="1070997" y="3061891"/>
                      <a:pt x="1070997" y="2987392"/>
                    </a:cubicBezTo>
                    <a:cubicBezTo>
                      <a:pt x="1070997" y="2912893"/>
                      <a:pt x="1010603" y="2852499"/>
                      <a:pt x="936104" y="2852499"/>
                    </a:cubicBezTo>
                    <a:close/>
                    <a:moveTo>
                      <a:pt x="144016" y="323096"/>
                    </a:moveTo>
                    <a:lnTo>
                      <a:pt x="144016" y="2699360"/>
                    </a:lnTo>
                    <a:lnTo>
                      <a:pt x="1728192" y="2699360"/>
                    </a:lnTo>
                    <a:lnTo>
                      <a:pt x="1728192" y="323096"/>
                    </a:lnTo>
                    <a:close/>
                    <a:moveTo>
                      <a:pt x="720104" y="107072"/>
                    </a:moveTo>
                    <a:cubicBezTo>
                      <a:pt x="690281" y="107072"/>
                      <a:pt x="666104" y="131249"/>
                      <a:pt x="666104" y="161072"/>
                    </a:cubicBezTo>
                    <a:cubicBezTo>
                      <a:pt x="666104" y="190895"/>
                      <a:pt x="690281" y="215072"/>
                      <a:pt x="720104" y="215072"/>
                    </a:cubicBezTo>
                    <a:lnTo>
                      <a:pt x="1152104" y="215072"/>
                    </a:lnTo>
                    <a:cubicBezTo>
                      <a:pt x="1181927" y="215072"/>
                      <a:pt x="1206104" y="190895"/>
                      <a:pt x="1206104" y="161072"/>
                    </a:cubicBezTo>
                    <a:cubicBezTo>
                      <a:pt x="1206104" y="131249"/>
                      <a:pt x="1181927" y="107072"/>
                      <a:pt x="1152104" y="107072"/>
                    </a:cubicBezTo>
                    <a:close/>
                    <a:moveTo>
                      <a:pt x="312041" y="0"/>
                    </a:moveTo>
                    <a:lnTo>
                      <a:pt x="1560167" y="0"/>
                    </a:lnTo>
                    <a:cubicBezTo>
                      <a:pt x="1732502" y="0"/>
                      <a:pt x="1872208" y="139706"/>
                      <a:pt x="1872208" y="312041"/>
                    </a:cubicBezTo>
                    <a:lnTo>
                      <a:pt x="1872208" y="2927959"/>
                    </a:lnTo>
                    <a:cubicBezTo>
                      <a:pt x="1872208" y="3100294"/>
                      <a:pt x="1732502" y="3240000"/>
                      <a:pt x="1560167" y="3240000"/>
                    </a:cubicBezTo>
                    <a:lnTo>
                      <a:pt x="312041" y="3240000"/>
                    </a:lnTo>
                    <a:cubicBezTo>
                      <a:pt x="139706" y="3240000"/>
                      <a:pt x="0" y="3100294"/>
                      <a:pt x="0" y="2927959"/>
                    </a:cubicBezTo>
                    <a:lnTo>
                      <a:pt x="0" y="312041"/>
                    </a:lnTo>
                    <a:cubicBezTo>
                      <a:pt x="0" y="139706"/>
                      <a:pt x="139706" y="0"/>
                      <a:pt x="31204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맑은 고딕"/>
                  <a:cs typeface="+mn-cs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7864030" y="1455262"/>
            <a:ext cx="3226676" cy="5048777"/>
            <a:chOff x="8584324" y="1224051"/>
            <a:chExt cx="3226676" cy="518222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84325" y="1240221"/>
              <a:ext cx="3226675" cy="2987533"/>
            </a:xfrm>
            <a:prstGeom prst="roundRect">
              <a:avLst/>
            </a:prstGeom>
            <a:ln>
              <a:solidFill>
                <a:schemeClr val="accent1"/>
              </a:solidFill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8584324" y="4049760"/>
              <a:ext cx="3226676" cy="2307015"/>
            </a:xfrm>
            <a:prstGeom prst="roundRect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Features: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Choose your Language –English/Hindi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 err="1">
                  <a:solidFill>
                    <a:sysClr val="windowText" lastClr="000000"/>
                  </a:solidFill>
                </a:rPr>
                <a:t>Chatbot</a:t>
              </a:r>
              <a:r>
                <a:rPr lang="en-US" sz="1050" kern="0" dirty="0">
                  <a:solidFill>
                    <a:sysClr val="windowText" lastClr="000000"/>
                  </a:solidFill>
                </a:rPr>
                <a:t> 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CHD Appointment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No Supply Complaint Registration with Status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Quick access to “Fire &amp; Shock “ number 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Energy Calculator &amp; Safety Tips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Know your account details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Report power theft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Instant bill payment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Apply for new connection &amp; other e-services</a:t>
              </a:r>
            </a:p>
            <a:p>
              <a:pPr marL="171450" marR="0" lvl="1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lang="en-US" sz="1050" kern="0" dirty="0">
                  <a:solidFill>
                    <a:sysClr val="windowText" lastClr="000000"/>
                  </a:solidFill>
                </a:rPr>
                <a:t>Register your complaint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584325" y="1224051"/>
              <a:ext cx="3226675" cy="5182223"/>
            </a:xfrm>
            <a:prstGeom prst="round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Rectangle 2"/>
          <p:cNvSpPr/>
          <p:nvPr/>
        </p:nvSpPr>
        <p:spPr bwMode="auto">
          <a:xfrm>
            <a:off x="1066800" y="228600"/>
            <a:ext cx="7924800" cy="4172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3E762A"/>
                </a:solidFill>
              </a:rPr>
              <a:t>Technology Interventions for Customer 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87221" y="1828800"/>
            <a:ext cx="2699379" cy="34912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Virtual Service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05400" y="5605046"/>
            <a:ext cx="2743200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BSES Mobile App </a:t>
            </a:r>
          </a:p>
        </p:txBody>
      </p:sp>
      <p:sp>
        <p:nvSpPr>
          <p:cNvPr id="2" name="7-Point Star 1"/>
          <p:cNvSpPr/>
          <p:nvPr/>
        </p:nvSpPr>
        <p:spPr>
          <a:xfrm>
            <a:off x="4711714" y="2590800"/>
            <a:ext cx="2847852" cy="2514600"/>
          </a:xfrm>
          <a:prstGeom prst="star7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</a:rPr>
              <a:t>2.5 Cr SMSs send to consumers on preventive maintenance &amp; consumer services in FY21-22</a:t>
            </a:r>
          </a:p>
        </p:txBody>
      </p:sp>
    </p:spTree>
    <p:extLst>
      <p:ext uri="{BB962C8B-B14F-4D97-AF65-F5344CB8AC3E}">
        <p14:creationId xmlns:p14="http://schemas.microsoft.com/office/powerpoint/2010/main" val="63731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5639</TotalTime>
  <Words>1587</Words>
  <Application>Microsoft Office PowerPoint</Application>
  <PresentationFormat>Widescreen</PresentationFormat>
  <Paragraphs>371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CONSUMER EMPOWERMENT &amp;  GRIEVANCE REDRESSAL MECHANISM</vt:lpstr>
      <vt:lpstr>PowerPoint Presentation</vt:lpstr>
      <vt:lpstr>PowerPoint Presentation</vt:lpstr>
      <vt:lpstr>PowerPoint Presentation</vt:lpstr>
      <vt:lpstr>Empowerment Pillars</vt:lpstr>
      <vt:lpstr>PowerPoint Presentation</vt:lpstr>
      <vt:lpstr>Customer Help Desk Journey</vt:lpstr>
      <vt:lpstr>PowerPoint Presentation</vt:lpstr>
      <vt:lpstr>Initiatives for enhancing customer experience </vt:lpstr>
      <vt:lpstr>PowerPoint Presentation</vt:lpstr>
      <vt:lpstr>PowerPoint Presentation</vt:lpstr>
      <vt:lpstr>PowerPoint Presentation</vt:lpstr>
      <vt:lpstr>PowerPoint Presentation</vt:lpstr>
      <vt:lpstr>Complaint Redressal &amp; Escalation Mechanism</vt:lpstr>
      <vt:lpstr>Measures taken to reduce Complaints </vt:lpstr>
      <vt:lpstr>Complaint Forums - Presence</vt:lpstr>
      <vt:lpstr>Virtual Customer Engagement</vt:lpstr>
      <vt:lpstr>Pro-active communication with stakeholders</vt:lpstr>
      <vt:lpstr>Way Forward - Grievance Redressal </vt:lpstr>
      <vt:lpstr>Customer Centricity in a Nutshell</vt:lpstr>
      <vt:lpstr>External challenges affecting Power Supply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15th Capacity Building Programme for Officers of Electricity  Regulatory Commissions</dc:title>
  <dc:creator>Munish Sharma / REL</dc:creator>
  <cp:lastModifiedBy>mishra_amit1@rediffmail.com</cp:lastModifiedBy>
  <cp:revision>289</cp:revision>
  <cp:lastPrinted>2022-03-10T08:48:57Z</cp:lastPrinted>
  <dcterms:created xsi:type="dcterms:W3CDTF">2022-03-04T09:54:45Z</dcterms:created>
  <dcterms:modified xsi:type="dcterms:W3CDTF">2023-08-24T01:13:15Z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2021-03-01T00:00:00Z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2022-03-04T00:00:00Z</vt:filetime>
  </property>
</Properties>
</file>